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3"/>
    <p:sldMasterId id="21474837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embeddedFontLst>
    <p:embeddedFont>
      <p:font typeface="Roboto Thin"/>
      <p:regular r:id="rId71"/>
      <p:bold r:id="rId72"/>
      <p:italic r:id="rId73"/>
      <p:boldItalic r:id="rId74"/>
    </p:embeddedFont>
    <p:embeddedFont>
      <p:font typeface="Roboto Mono Medium"/>
      <p:regular r:id="rId75"/>
      <p:bold r:id="rId76"/>
      <p:italic r:id="rId77"/>
      <p:boldItalic r:id="rId78"/>
    </p:embeddedFont>
    <p:embeddedFont>
      <p:font typeface="Roboto Medium"/>
      <p:regular r:id="rId79"/>
      <p:bold r:id="rId80"/>
      <p:italic r:id="rId81"/>
      <p:boldItalic r:id="rId82"/>
    </p:embeddedFont>
    <p:embeddedFont>
      <p:font typeface="Roboto"/>
      <p:regular r:id="rId83"/>
      <p:bold r:id="rId84"/>
      <p:italic r:id="rId85"/>
      <p:boldItalic r:id="rId86"/>
    </p:embeddedFont>
    <p:embeddedFont>
      <p:font typeface="Roboto Mono Light"/>
      <p:regular r:id="rId87"/>
      <p:bold r:id="rId88"/>
      <p:italic r:id="rId89"/>
      <p:boldItalic r:id="rId90"/>
    </p:embeddedFont>
    <p:embeddedFont>
      <p:font typeface="Roboto Light"/>
      <p:regular r:id="rId91"/>
      <p:bold r:id="rId92"/>
      <p:italic r:id="rId93"/>
      <p:boldItalic r:id="rId94"/>
    </p:embeddedFont>
    <p:embeddedFont>
      <p:font typeface="Roboto Mono"/>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Mono-regular.fntdata"/><Relationship Id="rId94" Type="http://schemas.openxmlformats.org/officeDocument/2006/relationships/font" Target="fonts/RobotoLight-boldItalic.fntdata"/><Relationship Id="rId97" Type="http://schemas.openxmlformats.org/officeDocument/2006/relationships/font" Target="fonts/RobotoMono-italic.fntdata"/><Relationship Id="rId96"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Light-regular.fntdata"/><Relationship Id="rId90" Type="http://schemas.openxmlformats.org/officeDocument/2006/relationships/font" Target="fonts/RobotoMonoLight-boldItalic.fntdata"/><Relationship Id="rId93" Type="http://schemas.openxmlformats.org/officeDocument/2006/relationships/font" Target="fonts/RobotoLight-italic.fntdata"/><Relationship Id="rId92" Type="http://schemas.openxmlformats.org/officeDocument/2006/relationships/font" Target="fonts/RobotoLight-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bold.fntdata"/><Relationship Id="rId83" Type="http://schemas.openxmlformats.org/officeDocument/2006/relationships/font" Target="fonts/Roboto-regular.fntdata"/><Relationship Id="rId86" Type="http://schemas.openxmlformats.org/officeDocument/2006/relationships/font" Target="fonts/Roboto-boldItalic.fntdata"/><Relationship Id="rId85" Type="http://schemas.openxmlformats.org/officeDocument/2006/relationships/font" Target="fonts/Roboto-italic.fntdata"/><Relationship Id="rId88" Type="http://schemas.openxmlformats.org/officeDocument/2006/relationships/font" Target="fonts/RobotoMonoLight-bold.fntdata"/><Relationship Id="rId87" Type="http://schemas.openxmlformats.org/officeDocument/2006/relationships/font" Target="fonts/RobotoMonoLight-regular.fntdata"/><Relationship Id="rId89" Type="http://schemas.openxmlformats.org/officeDocument/2006/relationships/font" Target="fonts/RobotoMonoLight-italic.fntdata"/><Relationship Id="rId80" Type="http://schemas.openxmlformats.org/officeDocument/2006/relationships/font" Target="fonts/RobotoMedium-bold.fntdata"/><Relationship Id="rId82" Type="http://schemas.openxmlformats.org/officeDocument/2006/relationships/font" Target="fonts/RobotoMedium-boldItalic.fntdata"/><Relationship Id="rId81" Type="http://schemas.openxmlformats.org/officeDocument/2006/relationships/font" Target="fonts/Roboto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Thin-italic.fntdata"/><Relationship Id="rId72" Type="http://schemas.openxmlformats.org/officeDocument/2006/relationships/font" Target="fonts/RobotoThin-bold.fntdata"/><Relationship Id="rId75" Type="http://schemas.openxmlformats.org/officeDocument/2006/relationships/font" Target="fonts/RobotoMonoMedium-regular.fntdata"/><Relationship Id="rId74" Type="http://schemas.openxmlformats.org/officeDocument/2006/relationships/font" Target="fonts/RobotoThin-boldItalic.fntdata"/><Relationship Id="rId77" Type="http://schemas.openxmlformats.org/officeDocument/2006/relationships/font" Target="fonts/RobotoMonoMedium-italic.fntdata"/><Relationship Id="rId76" Type="http://schemas.openxmlformats.org/officeDocument/2006/relationships/font" Target="fonts/RobotoMonoMedium-bold.fntdata"/><Relationship Id="rId79" Type="http://schemas.openxmlformats.org/officeDocument/2006/relationships/font" Target="fonts/RobotoMedium-regular.fntdata"/><Relationship Id="rId78" Type="http://schemas.openxmlformats.org/officeDocument/2006/relationships/font" Target="fonts/RobotoMonoMedium-boldItalic.fntdata"/><Relationship Id="rId71" Type="http://schemas.openxmlformats.org/officeDocument/2006/relationships/font" Target="fonts/RobotoThin-regular.fntdata"/><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Google Shape;2106;g59a6bc65e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59a6bc65e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3" name="Shape 2113"/>
        <p:cNvGrpSpPr/>
        <p:nvPr/>
      </p:nvGrpSpPr>
      <p:grpSpPr>
        <a:xfrm>
          <a:off x="0" y="0"/>
          <a:ext cx="0" cy="0"/>
          <a:chOff x="0" y="0"/>
          <a:chExt cx="0" cy="0"/>
        </a:xfrm>
      </p:grpSpPr>
      <p:sp>
        <p:nvSpPr>
          <p:cNvPr id="2114" name="Google Shape;2114;g59b2274e7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59b2274e7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5c4cef0e4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5c4cef0e4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1" name="Shape 2131"/>
        <p:cNvGrpSpPr/>
        <p:nvPr/>
      </p:nvGrpSpPr>
      <p:grpSpPr>
        <a:xfrm>
          <a:off x="0" y="0"/>
          <a:ext cx="0" cy="0"/>
          <a:chOff x="0" y="0"/>
          <a:chExt cx="0" cy="0"/>
        </a:xfrm>
      </p:grpSpPr>
      <p:sp>
        <p:nvSpPr>
          <p:cNvPr id="2132" name="Google Shape;2132;g56b5faa7c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56b5faa7c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9" name="Shape 2139"/>
        <p:cNvGrpSpPr/>
        <p:nvPr/>
      </p:nvGrpSpPr>
      <p:grpSpPr>
        <a:xfrm>
          <a:off x="0" y="0"/>
          <a:ext cx="0" cy="0"/>
          <a:chOff x="0" y="0"/>
          <a:chExt cx="0" cy="0"/>
        </a:xfrm>
      </p:grpSpPr>
      <p:sp>
        <p:nvSpPr>
          <p:cNvPr id="2140" name="Google Shape;2140;g59b2274e7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59b2274e7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6" name="Shape 2146"/>
        <p:cNvGrpSpPr/>
        <p:nvPr/>
      </p:nvGrpSpPr>
      <p:grpSpPr>
        <a:xfrm>
          <a:off x="0" y="0"/>
          <a:ext cx="0" cy="0"/>
          <a:chOff x="0" y="0"/>
          <a:chExt cx="0" cy="0"/>
        </a:xfrm>
      </p:grpSpPr>
      <p:sp>
        <p:nvSpPr>
          <p:cNvPr id="2147" name="Google Shape;2147;g56b5faa7c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56b5faa7c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7" name="Shape 2157"/>
        <p:cNvGrpSpPr/>
        <p:nvPr/>
      </p:nvGrpSpPr>
      <p:grpSpPr>
        <a:xfrm>
          <a:off x="0" y="0"/>
          <a:ext cx="0" cy="0"/>
          <a:chOff x="0" y="0"/>
          <a:chExt cx="0" cy="0"/>
        </a:xfrm>
      </p:grpSpPr>
      <p:sp>
        <p:nvSpPr>
          <p:cNvPr id="2158" name="Google Shape;2158;g56b5faa7c0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56b5faa7c0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4" name="Shape 2164"/>
        <p:cNvGrpSpPr/>
        <p:nvPr/>
      </p:nvGrpSpPr>
      <p:grpSpPr>
        <a:xfrm>
          <a:off x="0" y="0"/>
          <a:ext cx="0" cy="0"/>
          <a:chOff x="0" y="0"/>
          <a:chExt cx="0" cy="0"/>
        </a:xfrm>
      </p:grpSpPr>
      <p:sp>
        <p:nvSpPr>
          <p:cNvPr id="2165" name="Google Shape;2165;g59a6bc65e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59a6bc65e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3" name="Shape 2173"/>
        <p:cNvGrpSpPr/>
        <p:nvPr/>
      </p:nvGrpSpPr>
      <p:grpSpPr>
        <a:xfrm>
          <a:off x="0" y="0"/>
          <a:ext cx="0" cy="0"/>
          <a:chOff x="0" y="0"/>
          <a:chExt cx="0" cy="0"/>
        </a:xfrm>
      </p:grpSpPr>
      <p:sp>
        <p:nvSpPr>
          <p:cNvPr id="2174" name="Google Shape;2174;g59b2274e7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59b2274e7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2" name="Shape 2182"/>
        <p:cNvGrpSpPr/>
        <p:nvPr/>
      </p:nvGrpSpPr>
      <p:grpSpPr>
        <a:xfrm>
          <a:off x="0" y="0"/>
          <a:ext cx="0" cy="0"/>
          <a:chOff x="0" y="0"/>
          <a:chExt cx="0" cy="0"/>
        </a:xfrm>
      </p:grpSpPr>
      <p:sp>
        <p:nvSpPr>
          <p:cNvPr id="2183" name="Google Shape;2183;g59b2274e7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59b2274e7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468a194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468a194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2" name="Shape 2192"/>
        <p:cNvGrpSpPr/>
        <p:nvPr/>
      </p:nvGrpSpPr>
      <p:grpSpPr>
        <a:xfrm>
          <a:off x="0" y="0"/>
          <a:ext cx="0" cy="0"/>
          <a:chOff x="0" y="0"/>
          <a:chExt cx="0" cy="0"/>
        </a:xfrm>
      </p:grpSpPr>
      <p:sp>
        <p:nvSpPr>
          <p:cNvPr id="2193" name="Google Shape;2193;g56b5faa7c0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56b5faa7c0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0" name="Shape 2200"/>
        <p:cNvGrpSpPr/>
        <p:nvPr/>
      </p:nvGrpSpPr>
      <p:grpSpPr>
        <a:xfrm>
          <a:off x="0" y="0"/>
          <a:ext cx="0" cy="0"/>
          <a:chOff x="0" y="0"/>
          <a:chExt cx="0" cy="0"/>
        </a:xfrm>
      </p:grpSpPr>
      <p:sp>
        <p:nvSpPr>
          <p:cNvPr id="2201" name="Google Shape;2201;g56b5faa7c0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56b5faa7c0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7" name="Shape 2207"/>
        <p:cNvGrpSpPr/>
        <p:nvPr/>
      </p:nvGrpSpPr>
      <p:grpSpPr>
        <a:xfrm>
          <a:off x="0" y="0"/>
          <a:ext cx="0" cy="0"/>
          <a:chOff x="0" y="0"/>
          <a:chExt cx="0" cy="0"/>
        </a:xfrm>
      </p:grpSpPr>
      <p:sp>
        <p:nvSpPr>
          <p:cNvPr id="2208" name="Google Shape;2208;g59a6bc65e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59a6bc65e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6" name="Shape 2216"/>
        <p:cNvGrpSpPr/>
        <p:nvPr/>
      </p:nvGrpSpPr>
      <p:grpSpPr>
        <a:xfrm>
          <a:off x="0" y="0"/>
          <a:ext cx="0" cy="0"/>
          <a:chOff x="0" y="0"/>
          <a:chExt cx="0" cy="0"/>
        </a:xfrm>
      </p:grpSpPr>
      <p:sp>
        <p:nvSpPr>
          <p:cNvPr id="2217" name="Google Shape;2217;g59a6bc65e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59a6bc65e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4" name="Shape 2224"/>
        <p:cNvGrpSpPr/>
        <p:nvPr/>
      </p:nvGrpSpPr>
      <p:grpSpPr>
        <a:xfrm>
          <a:off x="0" y="0"/>
          <a:ext cx="0" cy="0"/>
          <a:chOff x="0" y="0"/>
          <a:chExt cx="0" cy="0"/>
        </a:xfrm>
      </p:grpSpPr>
      <p:sp>
        <p:nvSpPr>
          <p:cNvPr id="2225" name="Google Shape;2225;g5c4cef0e4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5c4cef0e4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2" name="Shape 2232"/>
        <p:cNvGrpSpPr/>
        <p:nvPr/>
      </p:nvGrpSpPr>
      <p:grpSpPr>
        <a:xfrm>
          <a:off x="0" y="0"/>
          <a:ext cx="0" cy="0"/>
          <a:chOff x="0" y="0"/>
          <a:chExt cx="0" cy="0"/>
        </a:xfrm>
      </p:grpSpPr>
      <p:sp>
        <p:nvSpPr>
          <p:cNvPr id="2233" name="Google Shape;2233;g5c4cef0e4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5c4cef0e4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Google Shape;2241;g5c4cef0e4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5c4cef0e4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8" name="Shape 2248"/>
        <p:cNvGrpSpPr/>
        <p:nvPr/>
      </p:nvGrpSpPr>
      <p:grpSpPr>
        <a:xfrm>
          <a:off x="0" y="0"/>
          <a:ext cx="0" cy="0"/>
          <a:chOff x="0" y="0"/>
          <a:chExt cx="0" cy="0"/>
        </a:xfrm>
      </p:grpSpPr>
      <p:sp>
        <p:nvSpPr>
          <p:cNvPr id="2249" name="Google Shape;2249;g5c4cef0e4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5c4cef0e4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6" name="Shape 2256"/>
        <p:cNvGrpSpPr/>
        <p:nvPr/>
      </p:nvGrpSpPr>
      <p:grpSpPr>
        <a:xfrm>
          <a:off x="0" y="0"/>
          <a:ext cx="0" cy="0"/>
          <a:chOff x="0" y="0"/>
          <a:chExt cx="0" cy="0"/>
        </a:xfrm>
      </p:grpSpPr>
      <p:sp>
        <p:nvSpPr>
          <p:cNvPr id="2257" name="Google Shape;2257;g59a6bc65e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59a6bc65e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4" name="Shape 2264"/>
        <p:cNvGrpSpPr/>
        <p:nvPr/>
      </p:nvGrpSpPr>
      <p:grpSpPr>
        <a:xfrm>
          <a:off x="0" y="0"/>
          <a:ext cx="0" cy="0"/>
          <a:chOff x="0" y="0"/>
          <a:chExt cx="0" cy="0"/>
        </a:xfrm>
      </p:grpSpPr>
      <p:sp>
        <p:nvSpPr>
          <p:cNvPr id="2265" name="Google Shape;2265;g59a6bc65e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59a6bc65e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Google Shape;2045;g59b2274e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59b2274e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Google Shape;2273;g59a6bc65e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4" name="Google Shape;2274;g59a6bc65e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9" name="Shape 2279"/>
        <p:cNvGrpSpPr/>
        <p:nvPr/>
      </p:nvGrpSpPr>
      <p:grpSpPr>
        <a:xfrm>
          <a:off x="0" y="0"/>
          <a:ext cx="0" cy="0"/>
          <a:chOff x="0" y="0"/>
          <a:chExt cx="0" cy="0"/>
        </a:xfrm>
      </p:grpSpPr>
      <p:sp>
        <p:nvSpPr>
          <p:cNvPr id="2280" name="Google Shape;2280;g5c4cef0e4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5c4cef0e4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6" name="Shape 2286"/>
        <p:cNvGrpSpPr/>
        <p:nvPr/>
      </p:nvGrpSpPr>
      <p:grpSpPr>
        <a:xfrm>
          <a:off x="0" y="0"/>
          <a:ext cx="0" cy="0"/>
          <a:chOff x="0" y="0"/>
          <a:chExt cx="0" cy="0"/>
        </a:xfrm>
      </p:grpSpPr>
      <p:sp>
        <p:nvSpPr>
          <p:cNvPr id="2287" name="Google Shape;2287;g5c4cef0e4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5c4cef0e4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3" name="Shape 2293"/>
        <p:cNvGrpSpPr/>
        <p:nvPr/>
      </p:nvGrpSpPr>
      <p:grpSpPr>
        <a:xfrm>
          <a:off x="0" y="0"/>
          <a:ext cx="0" cy="0"/>
          <a:chOff x="0" y="0"/>
          <a:chExt cx="0" cy="0"/>
        </a:xfrm>
      </p:grpSpPr>
      <p:sp>
        <p:nvSpPr>
          <p:cNvPr id="2294" name="Google Shape;2294;g5c4cef0e4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5c4cef0e4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Google Shape;2303;g5c4cef0e4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5c4cef0e4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1" name="Shape 2311"/>
        <p:cNvGrpSpPr/>
        <p:nvPr/>
      </p:nvGrpSpPr>
      <p:grpSpPr>
        <a:xfrm>
          <a:off x="0" y="0"/>
          <a:ext cx="0" cy="0"/>
          <a:chOff x="0" y="0"/>
          <a:chExt cx="0" cy="0"/>
        </a:xfrm>
      </p:grpSpPr>
      <p:sp>
        <p:nvSpPr>
          <p:cNvPr id="2312" name="Google Shape;2312;g5c4cef0e4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5c4cef0e4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0" name="Shape 2320"/>
        <p:cNvGrpSpPr/>
        <p:nvPr/>
      </p:nvGrpSpPr>
      <p:grpSpPr>
        <a:xfrm>
          <a:off x="0" y="0"/>
          <a:ext cx="0" cy="0"/>
          <a:chOff x="0" y="0"/>
          <a:chExt cx="0" cy="0"/>
        </a:xfrm>
      </p:grpSpPr>
      <p:sp>
        <p:nvSpPr>
          <p:cNvPr id="2321" name="Google Shape;2321;g56b5faa7c0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2" name="Google Shape;2322;g56b5faa7c0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5" name="Shape 2325"/>
        <p:cNvGrpSpPr/>
        <p:nvPr/>
      </p:nvGrpSpPr>
      <p:grpSpPr>
        <a:xfrm>
          <a:off x="0" y="0"/>
          <a:ext cx="0" cy="0"/>
          <a:chOff x="0" y="0"/>
          <a:chExt cx="0" cy="0"/>
        </a:xfrm>
      </p:grpSpPr>
      <p:sp>
        <p:nvSpPr>
          <p:cNvPr id="2326" name="Google Shape;2326;g59b2274e72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59b2274e72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3" name="Shape 2333"/>
        <p:cNvGrpSpPr/>
        <p:nvPr/>
      </p:nvGrpSpPr>
      <p:grpSpPr>
        <a:xfrm>
          <a:off x="0" y="0"/>
          <a:ext cx="0" cy="0"/>
          <a:chOff x="0" y="0"/>
          <a:chExt cx="0" cy="0"/>
        </a:xfrm>
      </p:grpSpPr>
      <p:sp>
        <p:nvSpPr>
          <p:cNvPr id="2334" name="Google Shape;2334;g59b2274e7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59b2274e7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3" name="Shape 2343"/>
        <p:cNvGrpSpPr/>
        <p:nvPr/>
      </p:nvGrpSpPr>
      <p:grpSpPr>
        <a:xfrm>
          <a:off x="0" y="0"/>
          <a:ext cx="0" cy="0"/>
          <a:chOff x="0" y="0"/>
          <a:chExt cx="0" cy="0"/>
        </a:xfrm>
      </p:grpSpPr>
      <p:sp>
        <p:nvSpPr>
          <p:cNvPr id="2344" name="Google Shape;2344;g64840062c8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64840062c8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3" name="Shape 2053"/>
        <p:cNvGrpSpPr/>
        <p:nvPr/>
      </p:nvGrpSpPr>
      <p:grpSpPr>
        <a:xfrm>
          <a:off x="0" y="0"/>
          <a:ext cx="0" cy="0"/>
          <a:chOff x="0" y="0"/>
          <a:chExt cx="0" cy="0"/>
        </a:xfrm>
      </p:grpSpPr>
      <p:sp>
        <p:nvSpPr>
          <p:cNvPr id="2054" name="Google Shape;2054;g59b2274e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59b2274e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2" name="Shape 2352"/>
        <p:cNvGrpSpPr/>
        <p:nvPr/>
      </p:nvGrpSpPr>
      <p:grpSpPr>
        <a:xfrm>
          <a:off x="0" y="0"/>
          <a:ext cx="0" cy="0"/>
          <a:chOff x="0" y="0"/>
          <a:chExt cx="0" cy="0"/>
        </a:xfrm>
      </p:grpSpPr>
      <p:sp>
        <p:nvSpPr>
          <p:cNvPr id="2353" name="Google Shape;2353;g64840062c8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64840062c8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56b5faa7c0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56b5faa7c0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9" name="Shape 2369"/>
        <p:cNvGrpSpPr/>
        <p:nvPr/>
      </p:nvGrpSpPr>
      <p:grpSpPr>
        <a:xfrm>
          <a:off x="0" y="0"/>
          <a:ext cx="0" cy="0"/>
          <a:chOff x="0" y="0"/>
          <a:chExt cx="0" cy="0"/>
        </a:xfrm>
      </p:grpSpPr>
      <p:sp>
        <p:nvSpPr>
          <p:cNvPr id="2370" name="Google Shape;2370;g64840062c8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64840062c8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7" name="Shape 2377"/>
        <p:cNvGrpSpPr/>
        <p:nvPr/>
      </p:nvGrpSpPr>
      <p:grpSpPr>
        <a:xfrm>
          <a:off x="0" y="0"/>
          <a:ext cx="0" cy="0"/>
          <a:chOff x="0" y="0"/>
          <a:chExt cx="0" cy="0"/>
        </a:xfrm>
      </p:grpSpPr>
      <p:sp>
        <p:nvSpPr>
          <p:cNvPr id="2378" name="Google Shape;2378;g64840062c8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64840062c8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4" name="Shape 2384"/>
        <p:cNvGrpSpPr/>
        <p:nvPr/>
      </p:nvGrpSpPr>
      <p:grpSpPr>
        <a:xfrm>
          <a:off x="0" y="0"/>
          <a:ext cx="0" cy="0"/>
          <a:chOff x="0" y="0"/>
          <a:chExt cx="0" cy="0"/>
        </a:xfrm>
      </p:grpSpPr>
      <p:sp>
        <p:nvSpPr>
          <p:cNvPr id="2385" name="Google Shape;2385;g64840062c8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64840062c8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3" name="Shape 2393"/>
        <p:cNvGrpSpPr/>
        <p:nvPr/>
      </p:nvGrpSpPr>
      <p:grpSpPr>
        <a:xfrm>
          <a:off x="0" y="0"/>
          <a:ext cx="0" cy="0"/>
          <a:chOff x="0" y="0"/>
          <a:chExt cx="0" cy="0"/>
        </a:xfrm>
      </p:grpSpPr>
      <p:sp>
        <p:nvSpPr>
          <p:cNvPr id="2394" name="Google Shape;2394;g64840062c8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64840062c8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0" name="Shape 2400"/>
        <p:cNvGrpSpPr/>
        <p:nvPr/>
      </p:nvGrpSpPr>
      <p:grpSpPr>
        <a:xfrm>
          <a:off x="0" y="0"/>
          <a:ext cx="0" cy="0"/>
          <a:chOff x="0" y="0"/>
          <a:chExt cx="0" cy="0"/>
        </a:xfrm>
      </p:grpSpPr>
      <p:sp>
        <p:nvSpPr>
          <p:cNvPr id="2401" name="Google Shape;2401;g59b2274e7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59b2274e7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9" name="Shape 2409"/>
        <p:cNvGrpSpPr/>
        <p:nvPr/>
      </p:nvGrpSpPr>
      <p:grpSpPr>
        <a:xfrm>
          <a:off x="0" y="0"/>
          <a:ext cx="0" cy="0"/>
          <a:chOff x="0" y="0"/>
          <a:chExt cx="0" cy="0"/>
        </a:xfrm>
      </p:grpSpPr>
      <p:sp>
        <p:nvSpPr>
          <p:cNvPr id="2410" name="Google Shape;2410;g59b2274e7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59b2274e7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8" name="Shape 2418"/>
        <p:cNvGrpSpPr/>
        <p:nvPr/>
      </p:nvGrpSpPr>
      <p:grpSpPr>
        <a:xfrm>
          <a:off x="0" y="0"/>
          <a:ext cx="0" cy="0"/>
          <a:chOff x="0" y="0"/>
          <a:chExt cx="0" cy="0"/>
        </a:xfrm>
      </p:grpSpPr>
      <p:sp>
        <p:nvSpPr>
          <p:cNvPr id="2419" name="Google Shape;2419;g64840062c8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64840062c8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5" name="Shape 2425"/>
        <p:cNvGrpSpPr/>
        <p:nvPr/>
      </p:nvGrpSpPr>
      <p:grpSpPr>
        <a:xfrm>
          <a:off x="0" y="0"/>
          <a:ext cx="0" cy="0"/>
          <a:chOff x="0" y="0"/>
          <a:chExt cx="0" cy="0"/>
        </a:xfrm>
      </p:grpSpPr>
      <p:sp>
        <p:nvSpPr>
          <p:cNvPr id="2426" name="Google Shape;2426;g64840062c8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64840062c8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3" name="Shape 2063"/>
        <p:cNvGrpSpPr/>
        <p:nvPr/>
      </p:nvGrpSpPr>
      <p:grpSpPr>
        <a:xfrm>
          <a:off x="0" y="0"/>
          <a:ext cx="0" cy="0"/>
          <a:chOff x="0" y="0"/>
          <a:chExt cx="0" cy="0"/>
        </a:xfrm>
      </p:grpSpPr>
      <p:sp>
        <p:nvSpPr>
          <p:cNvPr id="2064" name="Google Shape;2064;g552ab296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552ab296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3" name="Shape 2433"/>
        <p:cNvGrpSpPr/>
        <p:nvPr/>
      </p:nvGrpSpPr>
      <p:grpSpPr>
        <a:xfrm>
          <a:off x="0" y="0"/>
          <a:ext cx="0" cy="0"/>
          <a:chOff x="0" y="0"/>
          <a:chExt cx="0" cy="0"/>
        </a:xfrm>
      </p:grpSpPr>
      <p:sp>
        <p:nvSpPr>
          <p:cNvPr id="2434" name="Google Shape;2434;g64840062c8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64840062c8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0" name="Shape 2440"/>
        <p:cNvGrpSpPr/>
        <p:nvPr/>
      </p:nvGrpSpPr>
      <p:grpSpPr>
        <a:xfrm>
          <a:off x="0" y="0"/>
          <a:ext cx="0" cy="0"/>
          <a:chOff x="0" y="0"/>
          <a:chExt cx="0" cy="0"/>
        </a:xfrm>
      </p:grpSpPr>
      <p:sp>
        <p:nvSpPr>
          <p:cNvPr id="2441" name="Google Shape;2441;g59b2274e7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59b2274e7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8" name="Shape 2448"/>
        <p:cNvGrpSpPr/>
        <p:nvPr/>
      </p:nvGrpSpPr>
      <p:grpSpPr>
        <a:xfrm>
          <a:off x="0" y="0"/>
          <a:ext cx="0" cy="0"/>
          <a:chOff x="0" y="0"/>
          <a:chExt cx="0" cy="0"/>
        </a:xfrm>
      </p:grpSpPr>
      <p:sp>
        <p:nvSpPr>
          <p:cNvPr id="2449" name="Google Shape;2449;g59b2274e7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59b2274e7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8" name="Shape 2458"/>
        <p:cNvGrpSpPr/>
        <p:nvPr/>
      </p:nvGrpSpPr>
      <p:grpSpPr>
        <a:xfrm>
          <a:off x="0" y="0"/>
          <a:ext cx="0" cy="0"/>
          <a:chOff x="0" y="0"/>
          <a:chExt cx="0" cy="0"/>
        </a:xfrm>
      </p:grpSpPr>
      <p:sp>
        <p:nvSpPr>
          <p:cNvPr id="2459" name="Google Shape;2459;g59b2274e7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59b2274e7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6" name="Shape 2466"/>
        <p:cNvGrpSpPr/>
        <p:nvPr/>
      </p:nvGrpSpPr>
      <p:grpSpPr>
        <a:xfrm>
          <a:off x="0" y="0"/>
          <a:ext cx="0" cy="0"/>
          <a:chOff x="0" y="0"/>
          <a:chExt cx="0" cy="0"/>
        </a:xfrm>
      </p:grpSpPr>
      <p:sp>
        <p:nvSpPr>
          <p:cNvPr id="2467" name="Google Shape;2467;g59b2274e7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59b2274e7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8" name="Shape 2478"/>
        <p:cNvGrpSpPr/>
        <p:nvPr/>
      </p:nvGrpSpPr>
      <p:grpSpPr>
        <a:xfrm>
          <a:off x="0" y="0"/>
          <a:ext cx="0" cy="0"/>
          <a:chOff x="0" y="0"/>
          <a:chExt cx="0" cy="0"/>
        </a:xfrm>
      </p:grpSpPr>
      <p:sp>
        <p:nvSpPr>
          <p:cNvPr id="2479" name="Google Shape;2479;g59b2274e72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59b2274e7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6" name="Shape 2486"/>
        <p:cNvGrpSpPr/>
        <p:nvPr/>
      </p:nvGrpSpPr>
      <p:grpSpPr>
        <a:xfrm>
          <a:off x="0" y="0"/>
          <a:ext cx="0" cy="0"/>
          <a:chOff x="0" y="0"/>
          <a:chExt cx="0" cy="0"/>
        </a:xfrm>
      </p:grpSpPr>
      <p:sp>
        <p:nvSpPr>
          <p:cNvPr id="2487" name="Google Shape;2487;g59b2274e72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59b2274e72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6" name="Shape 2496"/>
        <p:cNvGrpSpPr/>
        <p:nvPr/>
      </p:nvGrpSpPr>
      <p:grpSpPr>
        <a:xfrm>
          <a:off x="0" y="0"/>
          <a:ext cx="0" cy="0"/>
          <a:chOff x="0" y="0"/>
          <a:chExt cx="0" cy="0"/>
        </a:xfrm>
      </p:grpSpPr>
      <p:sp>
        <p:nvSpPr>
          <p:cNvPr id="2497" name="Google Shape;2497;g59b2274e7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59b2274e7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4" name="Shape 2504"/>
        <p:cNvGrpSpPr/>
        <p:nvPr/>
      </p:nvGrpSpPr>
      <p:grpSpPr>
        <a:xfrm>
          <a:off x="0" y="0"/>
          <a:ext cx="0" cy="0"/>
          <a:chOff x="0" y="0"/>
          <a:chExt cx="0" cy="0"/>
        </a:xfrm>
      </p:grpSpPr>
      <p:sp>
        <p:nvSpPr>
          <p:cNvPr id="2505" name="Google Shape;2505;g59b2274e7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59b2274e7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4" name="Shape 2514"/>
        <p:cNvGrpSpPr/>
        <p:nvPr/>
      </p:nvGrpSpPr>
      <p:grpSpPr>
        <a:xfrm>
          <a:off x="0" y="0"/>
          <a:ext cx="0" cy="0"/>
          <a:chOff x="0" y="0"/>
          <a:chExt cx="0" cy="0"/>
        </a:xfrm>
      </p:grpSpPr>
      <p:sp>
        <p:nvSpPr>
          <p:cNvPr id="2515" name="Google Shape;2515;g64840062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64840062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1" name="Shape 2071"/>
        <p:cNvGrpSpPr/>
        <p:nvPr/>
      </p:nvGrpSpPr>
      <p:grpSpPr>
        <a:xfrm>
          <a:off x="0" y="0"/>
          <a:ext cx="0" cy="0"/>
          <a:chOff x="0" y="0"/>
          <a:chExt cx="0" cy="0"/>
        </a:xfrm>
      </p:grpSpPr>
      <p:sp>
        <p:nvSpPr>
          <p:cNvPr id="2072" name="Google Shape;2072;g552ab296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552ab296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2" name="Shape 2522"/>
        <p:cNvGrpSpPr/>
        <p:nvPr/>
      </p:nvGrpSpPr>
      <p:grpSpPr>
        <a:xfrm>
          <a:off x="0" y="0"/>
          <a:ext cx="0" cy="0"/>
          <a:chOff x="0" y="0"/>
          <a:chExt cx="0" cy="0"/>
        </a:xfrm>
      </p:grpSpPr>
      <p:sp>
        <p:nvSpPr>
          <p:cNvPr id="2523" name="Google Shape;2523;g64840062c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64840062c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1" name="Shape 2531"/>
        <p:cNvGrpSpPr/>
        <p:nvPr/>
      </p:nvGrpSpPr>
      <p:grpSpPr>
        <a:xfrm>
          <a:off x="0" y="0"/>
          <a:ext cx="0" cy="0"/>
          <a:chOff x="0" y="0"/>
          <a:chExt cx="0" cy="0"/>
        </a:xfrm>
      </p:grpSpPr>
      <p:sp>
        <p:nvSpPr>
          <p:cNvPr id="2532" name="Google Shape;2532;g64840062c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64840062c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8" name="Shape 2538"/>
        <p:cNvGrpSpPr/>
        <p:nvPr/>
      </p:nvGrpSpPr>
      <p:grpSpPr>
        <a:xfrm>
          <a:off x="0" y="0"/>
          <a:ext cx="0" cy="0"/>
          <a:chOff x="0" y="0"/>
          <a:chExt cx="0" cy="0"/>
        </a:xfrm>
      </p:grpSpPr>
      <p:sp>
        <p:nvSpPr>
          <p:cNvPr id="2539" name="Google Shape;2539;g64840062c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64840062c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6" name="Shape 2546"/>
        <p:cNvGrpSpPr/>
        <p:nvPr/>
      </p:nvGrpSpPr>
      <p:grpSpPr>
        <a:xfrm>
          <a:off x="0" y="0"/>
          <a:ext cx="0" cy="0"/>
          <a:chOff x="0" y="0"/>
          <a:chExt cx="0" cy="0"/>
        </a:xfrm>
      </p:grpSpPr>
      <p:sp>
        <p:nvSpPr>
          <p:cNvPr id="2547" name="Google Shape;2547;g64840062c8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64840062c8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3" name="Shape 2553"/>
        <p:cNvGrpSpPr/>
        <p:nvPr/>
      </p:nvGrpSpPr>
      <p:grpSpPr>
        <a:xfrm>
          <a:off x="0" y="0"/>
          <a:ext cx="0" cy="0"/>
          <a:chOff x="0" y="0"/>
          <a:chExt cx="0" cy="0"/>
        </a:xfrm>
      </p:grpSpPr>
      <p:sp>
        <p:nvSpPr>
          <p:cNvPr id="2554" name="Google Shape;2554;g56b5faa7c0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56b5faa7c0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6" name="Shape 2566"/>
        <p:cNvGrpSpPr/>
        <p:nvPr/>
      </p:nvGrpSpPr>
      <p:grpSpPr>
        <a:xfrm>
          <a:off x="0" y="0"/>
          <a:ext cx="0" cy="0"/>
          <a:chOff x="0" y="0"/>
          <a:chExt cx="0" cy="0"/>
        </a:xfrm>
      </p:grpSpPr>
      <p:sp>
        <p:nvSpPr>
          <p:cNvPr id="2567" name="Google Shape;2567;g5468a19447_0_2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5468a19447_0_2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8" name="Shape 2078"/>
        <p:cNvGrpSpPr/>
        <p:nvPr/>
      </p:nvGrpSpPr>
      <p:grpSpPr>
        <a:xfrm>
          <a:off x="0" y="0"/>
          <a:ext cx="0" cy="0"/>
          <a:chOff x="0" y="0"/>
          <a:chExt cx="0" cy="0"/>
        </a:xfrm>
      </p:grpSpPr>
      <p:sp>
        <p:nvSpPr>
          <p:cNvPr id="2079" name="Google Shape;2079;g5c4cef0e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5c4cef0e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6" name="Shape 2086"/>
        <p:cNvGrpSpPr/>
        <p:nvPr/>
      </p:nvGrpSpPr>
      <p:grpSpPr>
        <a:xfrm>
          <a:off x="0" y="0"/>
          <a:ext cx="0" cy="0"/>
          <a:chOff x="0" y="0"/>
          <a:chExt cx="0" cy="0"/>
        </a:xfrm>
      </p:grpSpPr>
      <p:sp>
        <p:nvSpPr>
          <p:cNvPr id="2087" name="Google Shape;2087;g5c4cef0e4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5c4cef0e4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5" name="Shape 2095"/>
        <p:cNvGrpSpPr/>
        <p:nvPr/>
      </p:nvGrpSpPr>
      <p:grpSpPr>
        <a:xfrm>
          <a:off x="0" y="0"/>
          <a:ext cx="0" cy="0"/>
          <a:chOff x="0" y="0"/>
          <a:chExt cx="0" cy="0"/>
        </a:xfrm>
      </p:grpSpPr>
      <p:sp>
        <p:nvSpPr>
          <p:cNvPr id="2096" name="Google Shape;2096;g59a6bc65e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59a6bc65e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2.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01.png"/><Relationship Id="rId4" Type="http://schemas.openxmlformats.org/officeDocument/2006/relationships/image" Target="../media/image25.png"/><Relationship Id="rId5"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3.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40.png"/><Relationship Id="rId6"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6.png"/><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227.png"/><Relationship Id="rId7" Type="http://schemas.openxmlformats.org/officeDocument/2006/relationships/image" Target="../media/image5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55.png"/><Relationship Id="rId6" Type="http://schemas.openxmlformats.org/officeDocument/2006/relationships/image" Target="../media/image61.png"/><Relationship Id="rId7" Type="http://schemas.openxmlformats.org/officeDocument/2006/relationships/image" Target="../media/image5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6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5.png"/><Relationship Id="rId5" Type="http://schemas.openxmlformats.org/officeDocument/2006/relationships/image" Target="../media/image64.png"/><Relationship Id="rId6" Type="http://schemas.openxmlformats.org/officeDocument/2006/relationships/image" Target="../media/image69.png"/><Relationship Id="rId7" Type="http://schemas.openxmlformats.org/officeDocument/2006/relationships/image" Target="../media/image66.png"/><Relationship Id="rId8" Type="http://schemas.openxmlformats.org/officeDocument/2006/relationships/image" Target="../media/image7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71.png"/><Relationship Id="rId6" Type="http://schemas.openxmlformats.org/officeDocument/2006/relationships/image" Target="../media/image75.png"/><Relationship Id="rId7" Type="http://schemas.openxmlformats.org/officeDocument/2006/relationships/image" Target="../media/image73.png"/><Relationship Id="rId8" Type="http://schemas.openxmlformats.org/officeDocument/2006/relationships/image" Target="../media/image7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79.png"/><Relationship Id="rId4" Type="http://schemas.openxmlformats.org/officeDocument/2006/relationships/image" Target="../media/image77.png"/><Relationship Id="rId5" Type="http://schemas.openxmlformats.org/officeDocument/2006/relationships/image" Target="../media/image81.png"/><Relationship Id="rId6" Type="http://schemas.openxmlformats.org/officeDocument/2006/relationships/image" Target="../media/image8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90.png"/><Relationship Id="rId4" Type="http://schemas.openxmlformats.org/officeDocument/2006/relationships/image" Target="../media/image82.png"/><Relationship Id="rId9" Type="http://schemas.openxmlformats.org/officeDocument/2006/relationships/image" Target="../media/image84.png"/><Relationship Id="rId5" Type="http://schemas.openxmlformats.org/officeDocument/2006/relationships/image" Target="../media/image88.png"/><Relationship Id="rId6" Type="http://schemas.openxmlformats.org/officeDocument/2006/relationships/image" Target="../media/image92.png"/><Relationship Id="rId7" Type="http://schemas.openxmlformats.org/officeDocument/2006/relationships/image" Target="../media/image89.png"/><Relationship Id="rId8" Type="http://schemas.openxmlformats.org/officeDocument/2006/relationships/image" Target="../media/image8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87.png"/><Relationship Id="rId4" Type="http://schemas.openxmlformats.org/officeDocument/2006/relationships/image" Target="../media/image85.png"/><Relationship Id="rId9"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6.png"/><Relationship Id="rId7" Type="http://schemas.openxmlformats.org/officeDocument/2006/relationships/image" Target="../media/image91.png"/><Relationship Id="rId8" Type="http://schemas.openxmlformats.org/officeDocument/2006/relationships/image" Target="../media/image9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7.png"/><Relationship Id="rId3" Type="http://schemas.openxmlformats.org/officeDocument/2006/relationships/image" Target="../media/image9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 Id="rId3" Type="http://schemas.openxmlformats.org/officeDocument/2006/relationships/image" Target="../media/image9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97.png"/><Relationship Id="rId4" Type="http://schemas.openxmlformats.org/officeDocument/2006/relationships/image" Target="../media/image10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97.png"/><Relationship Id="rId4" Type="http://schemas.openxmlformats.org/officeDocument/2006/relationships/image" Target="../media/image10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97.png"/><Relationship Id="rId4" Type="http://schemas.openxmlformats.org/officeDocument/2006/relationships/image" Target="../media/image1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97.png"/><Relationship Id="rId4" Type="http://schemas.openxmlformats.org/officeDocument/2006/relationships/image" Target="../media/image1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09.png"/><Relationship Id="rId4" Type="http://schemas.openxmlformats.org/officeDocument/2006/relationships/image" Target="../media/image10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09.png"/><Relationship Id="rId4" Type="http://schemas.openxmlformats.org/officeDocument/2006/relationships/image" Target="../media/image1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7.png"/><Relationship Id="rId4" Type="http://schemas.openxmlformats.org/officeDocument/2006/relationships/image" Target="../media/image10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18.png"/><Relationship Id="rId4" Type="http://schemas.openxmlformats.org/officeDocument/2006/relationships/image" Target="../media/image1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20.png"/><Relationship Id="rId4" Type="http://schemas.openxmlformats.org/officeDocument/2006/relationships/image" Target="../media/image12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 Id="rId3" Type="http://schemas.openxmlformats.org/officeDocument/2006/relationships/image" Target="../media/image119.png"/><Relationship Id="rId4" Type="http://schemas.openxmlformats.org/officeDocument/2006/relationships/image" Target="../media/image122.png"/><Relationship Id="rId5" Type="http://schemas.openxmlformats.org/officeDocument/2006/relationships/image" Target="../media/image1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3.png"/><Relationship Id="rId4" Type="http://schemas.openxmlformats.org/officeDocument/2006/relationships/image" Target="../media/image131.png"/><Relationship Id="rId5" Type="http://schemas.openxmlformats.org/officeDocument/2006/relationships/image" Target="../media/image13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40.png"/><Relationship Id="rId4" Type="http://schemas.openxmlformats.org/officeDocument/2006/relationships/image" Target="../media/image136.png"/><Relationship Id="rId5" Type="http://schemas.openxmlformats.org/officeDocument/2006/relationships/image" Target="../media/image138.png"/><Relationship Id="rId6" Type="http://schemas.openxmlformats.org/officeDocument/2006/relationships/image" Target="../media/image13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7.png"/><Relationship Id="rId4" Type="http://schemas.openxmlformats.org/officeDocument/2006/relationships/image" Target="../media/image136.png"/><Relationship Id="rId5" Type="http://schemas.openxmlformats.org/officeDocument/2006/relationships/image" Target="../media/image141.png"/><Relationship Id="rId6" Type="http://schemas.openxmlformats.org/officeDocument/2006/relationships/image" Target="../media/image13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52.png"/><Relationship Id="rId4" Type="http://schemas.openxmlformats.org/officeDocument/2006/relationships/image" Target="../media/image143.png"/><Relationship Id="rId5" Type="http://schemas.openxmlformats.org/officeDocument/2006/relationships/image" Target="../media/image14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 Id="rId3" Type="http://schemas.openxmlformats.org/officeDocument/2006/relationships/image" Target="../media/image149.png"/><Relationship Id="rId4" Type="http://schemas.openxmlformats.org/officeDocument/2006/relationships/image" Target="../media/image146.png"/><Relationship Id="rId5" Type="http://schemas.openxmlformats.org/officeDocument/2006/relationships/image" Target="../media/image148.png"/><Relationship Id="rId6" Type="http://schemas.openxmlformats.org/officeDocument/2006/relationships/image" Target="../media/image15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69.png"/><Relationship Id="rId4" Type="http://schemas.openxmlformats.org/officeDocument/2006/relationships/image" Target="../media/image151.png"/><Relationship Id="rId5" Type="http://schemas.openxmlformats.org/officeDocument/2006/relationships/image" Target="../media/image15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 Id="rId3" Type="http://schemas.openxmlformats.org/officeDocument/2006/relationships/image" Target="../media/image154.png"/><Relationship Id="rId4" Type="http://schemas.openxmlformats.org/officeDocument/2006/relationships/image" Target="../media/image156.png"/><Relationship Id="rId5" Type="http://schemas.openxmlformats.org/officeDocument/2006/relationships/image" Target="../media/image170.png"/><Relationship Id="rId6" Type="http://schemas.openxmlformats.org/officeDocument/2006/relationships/image" Target="../media/image155.png"/><Relationship Id="rId7" Type="http://schemas.openxmlformats.org/officeDocument/2006/relationships/image" Target="../media/image15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5.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7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66.png"/><Relationship Id="rId4" Type="http://schemas.openxmlformats.org/officeDocument/2006/relationships/image" Target="../media/image158.png"/><Relationship Id="rId5" Type="http://schemas.openxmlformats.org/officeDocument/2006/relationships/image" Target="../media/image16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7.png"/><Relationship Id="rId3" Type="http://schemas.openxmlformats.org/officeDocument/2006/relationships/image" Target="../media/image171.png"/><Relationship Id="rId4" Type="http://schemas.openxmlformats.org/officeDocument/2006/relationships/image" Target="../media/image175.png"/><Relationship Id="rId5" Type="http://schemas.openxmlformats.org/officeDocument/2006/relationships/image" Target="../media/image168.png"/><Relationship Id="rId6" Type="http://schemas.openxmlformats.org/officeDocument/2006/relationships/image" Target="../media/image172.png"/><Relationship Id="rId7" Type="http://schemas.openxmlformats.org/officeDocument/2006/relationships/image" Target="../media/image180.png"/><Relationship Id="rId8" Type="http://schemas.openxmlformats.org/officeDocument/2006/relationships/image" Target="../media/image17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4.png"/><Relationship Id="rId3" Type="http://schemas.openxmlformats.org/officeDocument/2006/relationships/image" Target="../media/image176.png"/><Relationship Id="rId4" Type="http://schemas.openxmlformats.org/officeDocument/2006/relationships/image" Target="../media/image179.png"/><Relationship Id="rId5" Type="http://schemas.openxmlformats.org/officeDocument/2006/relationships/image" Target="../media/image178.png"/><Relationship Id="rId6" Type="http://schemas.openxmlformats.org/officeDocument/2006/relationships/image" Target="../media/image185.png"/><Relationship Id="rId7" Type="http://schemas.openxmlformats.org/officeDocument/2006/relationships/image" Target="../media/image182.png"/><Relationship Id="rId8" Type="http://schemas.openxmlformats.org/officeDocument/2006/relationships/image" Target="../media/image18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84.png"/><Relationship Id="rId4" Type="http://schemas.openxmlformats.org/officeDocument/2006/relationships/image" Target="../media/image183.png"/><Relationship Id="rId5" Type="http://schemas.openxmlformats.org/officeDocument/2006/relationships/image" Target="../media/image192.png"/><Relationship Id="rId6" Type="http://schemas.openxmlformats.org/officeDocument/2006/relationships/image" Target="../media/image19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image" Target="../media/image193.png"/><Relationship Id="rId9" Type="http://schemas.openxmlformats.org/officeDocument/2006/relationships/image" Target="../media/image195.png"/><Relationship Id="rId5" Type="http://schemas.openxmlformats.org/officeDocument/2006/relationships/image" Target="../media/image191.png"/><Relationship Id="rId6" Type="http://schemas.openxmlformats.org/officeDocument/2006/relationships/image" Target="../media/image186.png"/><Relationship Id="rId7" Type="http://schemas.openxmlformats.org/officeDocument/2006/relationships/image" Target="../media/image190.png"/><Relationship Id="rId8" Type="http://schemas.openxmlformats.org/officeDocument/2006/relationships/image" Target="../media/image18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6.png"/><Relationship Id="rId3" Type="http://schemas.openxmlformats.org/officeDocument/2006/relationships/image" Target="../media/image202.png"/><Relationship Id="rId4" Type="http://schemas.openxmlformats.org/officeDocument/2006/relationships/image" Target="../media/image197.png"/><Relationship Id="rId9" Type="http://schemas.openxmlformats.org/officeDocument/2006/relationships/image" Target="../media/image204.png"/><Relationship Id="rId5" Type="http://schemas.openxmlformats.org/officeDocument/2006/relationships/image" Target="../media/image199.png"/><Relationship Id="rId6" Type="http://schemas.openxmlformats.org/officeDocument/2006/relationships/image" Target="../media/image200.png"/><Relationship Id="rId7" Type="http://schemas.openxmlformats.org/officeDocument/2006/relationships/image" Target="../media/image198.png"/><Relationship Id="rId8" Type="http://schemas.openxmlformats.org/officeDocument/2006/relationships/image" Target="../media/image20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5.png"/><Relationship Id="rId3" Type="http://schemas.openxmlformats.org/officeDocument/2006/relationships/image" Target="../media/image20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5.png"/><Relationship Id="rId3" Type="http://schemas.openxmlformats.org/officeDocument/2006/relationships/image" Target="../media/image20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1.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2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217.png"/><Relationship Id="rId4" Type="http://schemas.openxmlformats.org/officeDocument/2006/relationships/image" Target="../media/image2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 Id="rId3" Type="http://schemas.openxmlformats.org/officeDocument/2006/relationships/image" Target="../media/image20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7.xml"/><Relationship Id="rId3" Type="http://schemas.openxmlformats.org/officeDocument/2006/relationships/image" Target="../media/image2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image" Target="../media/image2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 Id="rId3" Type="http://schemas.openxmlformats.org/officeDocument/2006/relationships/image" Target="../media/image20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 Id="rId3" Type="http://schemas.openxmlformats.org/officeDocument/2006/relationships/image" Target="../media/image2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 Id="rId3" Type="http://schemas.openxmlformats.org/officeDocument/2006/relationships/image" Target="../media/image2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 Id="rId3" Type="http://schemas.openxmlformats.org/officeDocument/2006/relationships/image" Target="../media/image2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4.xml"/><Relationship Id="rId3" Type="http://schemas.openxmlformats.org/officeDocument/2006/relationships/image" Target="../media/image2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 Id="rId3" Type="http://schemas.openxmlformats.org/officeDocument/2006/relationships/image" Target="../media/image2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8.xml"/><Relationship Id="rId3" Type="http://schemas.openxmlformats.org/officeDocument/2006/relationships/image" Target="../media/image2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0.xml"/><Relationship Id="rId3" Type="http://schemas.openxmlformats.org/officeDocument/2006/relationships/image" Target="../media/image2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5.xml"/><Relationship Id="rId3" Type="http://schemas.openxmlformats.org/officeDocument/2006/relationships/image" Target="../media/image2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2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SIEMS, </a:t>
            </a:r>
            <a:r>
              <a:rPr lang="en"/>
              <a:t>Day 3</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rgbClr val="38761D"/>
                </a:solidFill>
              </a:rPr>
              <a:t>Splunk</a:t>
            </a:r>
            <a:r>
              <a:rPr lang="en"/>
              <a:t>: Reports, Statistics, Dashboards and Visualizations</a:t>
            </a:r>
            <a:endParaRPr>
              <a:solidFill>
                <a:srgbClr val="1C458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8" name="Shape 2108"/>
        <p:cNvGrpSpPr/>
        <p:nvPr/>
      </p:nvGrpSpPr>
      <p:grpSpPr>
        <a:xfrm>
          <a:off x="0" y="0"/>
          <a:ext cx="0" cy="0"/>
          <a:chOff x="0" y="0"/>
          <a:chExt cx="0" cy="0"/>
        </a:xfrm>
      </p:grpSpPr>
      <p:sp>
        <p:nvSpPr>
          <p:cNvPr id="2109" name="Google Shape;2109;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Contingency </a:t>
            </a:r>
            <a:r>
              <a:rPr lang="en"/>
              <a:t>Warm-Up Review</a:t>
            </a:r>
            <a:endParaRPr/>
          </a:p>
        </p:txBody>
      </p:sp>
      <p:sp>
        <p:nvSpPr>
          <p:cNvPr id="2110" name="Google Shape;2110;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dk1"/>
                </a:solidFill>
              </a:rPr>
              <a:t>Where was the attacker trying to gain access?</a:t>
            </a:r>
            <a:endParaRPr b="1"/>
          </a:p>
        </p:txBody>
      </p:sp>
      <p:sp>
        <p:nvSpPr>
          <p:cNvPr id="2111" name="Google Shape;2111;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2" name="Google Shape;2112;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6" name="Shape 2116"/>
        <p:cNvGrpSpPr/>
        <p:nvPr/>
      </p:nvGrpSpPr>
      <p:grpSpPr>
        <a:xfrm>
          <a:off x="0" y="0"/>
          <a:ext cx="0" cy="0"/>
          <a:chOff x="0" y="0"/>
          <a:chExt cx="0" cy="0"/>
        </a:xfrm>
      </p:grpSpPr>
      <p:sp>
        <p:nvSpPr>
          <p:cNvPr id="2117" name="Google Shape;2117;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Contingency </a:t>
            </a:r>
            <a:r>
              <a:rPr lang="en"/>
              <a:t>Warm-Up Review</a:t>
            </a:r>
            <a:endParaRPr/>
          </a:p>
        </p:txBody>
      </p:sp>
      <p:sp>
        <p:nvSpPr>
          <p:cNvPr id="2118" name="Google Shape;2118;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Where</a:t>
            </a:r>
            <a:r>
              <a:rPr b="1" lang="en"/>
              <a:t> was the attacker trying to gain access?</a:t>
            </a:r>
            <a:endParaRPr b="1"/>
          </a:p>
        </p:txBody>
      </p:sp>
      <p:sp>
        <p:nvSpPr>
          <p:cNvPr id="2119" name="Google Shape;2119;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0" name="Google Shape;2120;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1" name="Google Shape;2121;p113"/>
          <p:cNvSpPr txBox="1"/>
          <p:nvPr>
            <p:ph idx="3" type="body"/>
          </p:nvPr>
        </p:nvSpPr>
        <p:spPr>
          <a:xfrm>
            <a:off x="175" y="1194250"/>
            <a:ext cx="9144000" cy="1040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highlight>
                  <a:srgbClr val="FFFF00"/>
                </a:highlight>
              </a:rPr>
              <a:t>U</a:t>
            </a:r>
            <a:r>
              <a:rPr b="1" lang="en" sz="1600">
                <a:highlight>
                  <a:srgbClr val="FFFF00"/>
                </a:highlight>
                <a:latin typeface="Roboto Mono"/>
                <a:ea typeface="Roboto Mono"/>
                <a:cs typeface="Roboto Mono"/>
                <a:sym typeface="Roboto Mono"/>
              </a:rPr>
              <a:t>ser_f</a:t>
            </a:r>
            <a:r>
              <a:rPr b="1" lang="en" sz="1600">
                <a:highlight>
                  <a:srgbClr val="FFFF00"/>
                </a:highlight>
              </a:rPr>
              <a:t> and </a:t>
            </a:r>
            <a:r>
              <a:rPr b="1" lang="en" sz="1600">
                <a:highlight>
                  <a:srgbClr val="FFFF00"/>
                </a:highlight>
                <a:latin typeface="Roboto Mono"/>
                <a:ea typeface="Roboto Mono"/>
                <a:cs typeface="Roboto Mono"/>
                <a:sym typeface="Roboto Mono"/>
              </a:rPr>
              <a:t>Domain_E</a:t>
            </a:r>
            <a:r>
              <a:rPr b="1" lang="en" sz="1600">
                <a:highlight>
                  <a:srgbClr val="FFFF00"/>
                </a:highlight>
              </a:rPr>
              <a:t>, which showed </a:t>
            </a:r>
            <a:r>
              <a:rPr b="1" lang="en" sz="1600">
                <a:highlight>
                  <a:srgbClr val="FFFF00"/>
                </a:highlight>
              </a:rPr>
              <a:t>57 locked events.</a:t>
            </a:r>
            <a:endParaRPr b="1" sz="1600">
              <a:highlight>
                <a:srgbClr val="FFFF00"/>
              </a:highlight>
            </a:endParaRPr>
          </a:p>
          <a:p>
            <a:pPr indent="0" lvl="0" marL="0" rtl="0" algn="l">
              <a:spcBef>
                <a:spcPts val="800"/>
              </a:spcBef>
              <a:spcAft>
                <a:spcPts val="8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5" name="Shape 2125"/>
        <p:cNvGrpSpPr/>
        <p:nvPr/>
      </p:nvGrpSpPr>
      <p:grpSpPr>
        <a:xfrm>
          <a:off x="0" y="0"/>
          <a:ext cx="0" cy="0"/>
          <a:chOff x="0" y="0"/>
          <a:chExt cx="0" cy="0"/>
        </a:xfrm>
      </p:grpSpPr>
      <p:sp>
        <p:nvSpPr>
          <p:cNvPr id="2126" name="Google Shape;2126;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Contingency </a:t>
            </a:r>
            <a:r>
              <a:rPr lang="en"/>
              <a:t>Warm-Up Review</a:t>
            </a:r>
            <a:endParaRPr/>
          </a:p>
        </p:txBody>
      </p:sp>
      <p:sp>
        <p:nvSpPr>
          <p:cNvPr id="2127" name="Google Shape;2127;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Additional Challenge:  </a:t>
            </a:r>
            <a:r>
              <a:rPr lang="en"/>
              <a:t>Using the access_30DAY.log file, give another example of where a contingency table can be used such as </a:t>
            </a:r>
            <a:r>
              <a:rPr b="1" lang="en"/>
              <a:t>User agent and status </a:t>
            </a:r>
            <a:r>
              <a:rPr lang="en"/>
              <a:t>analysis.</a:t>
            </a:r>
            <a:endParaRPr b="1"/>
          </a:p>
        </p:txBody>
      </p:sp>
      <p:sp>
        <p:nvSpPr>
          <p:cNvPr id="2128" name="Google Shape;2128;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9" name="Google Shape;2129;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30" name="Google Shape;2130;p114"/>
          <p:cNvPicPr preferRelativeResize="0"/>
          <p:nvPr/>
        </p:nvPicPr>
        <p:blipFill>
          <a:blip r:embed="rId3">
            <a:alphaModFix/>
          </a:blip>
          <a:stretch>
            <a:fillRect/>
          </a:stretch>
        </p:blipFill>
        <p:spPr>
          <a:xfrm>
            <a:off x="186801" y="1633181"/>
            <a:ext cx="8770400" cy="2871994"/>
          </a:xfrm>
          <a:prstGeom prst="rect">
            <a:avLst/>
          </a:prstGeom>
          <a:noFill/>
          <a:ln>
            <a:noFill/>
          </a:ln>
          <a:effectLst>
            <a:outerShdw blurRad="500063" rotWithShape="0" algn="bl" dir="5400000" dist="19050">
              <a:srgbClr val="073763">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11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Generating Reports in Splunk</a:t>
            </a:r>
            <a:endParaRPr/>
          </a:p>
        </p:txBody>
      </p:sp>
      <p:sp>
        <p:nvSpPr>
          <p:cNvPr id="2136" name="Google Shape;2136;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7" name="Google Shape;2137;p11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8" name="Google Shape;2138;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2" name="Shape 2142"/>
        <p:cNvGrpSpPr/>
        <p:nvPr/>
      </p:nvGrpSpPr>
      <p:grpSpPr>
        <a:xfrm>
          <a:off x="0" y="0"/>
          <a:ext cx="0" cy="0"/>
          <a:chOff x="0" y="0"/>
          <a:chExt cx="0" cy="0"/>
        </a:xfrm>
      </p:grpSpPr>
      <p:sp>
        <p:nvSpPr>
          <p:cNvPr id="2143" name="Google Shape;2143;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Generating Reports in Splunk</a:t>
            </a:r>
            <a:endParaRPr/>
          </a:p>
        </p:txBody>
      </p:sp>
      <p:sp>
        <p:nvSpPr>
          <p:cNvPr id="2144" name="Google Shape;2144;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5" name="Google Shape;2145;p116"/>
          <p:cNvSpPr txBox="1"/>
          <p:nvPr>
            <p:ph idx="3" type="body"/>
          </p:nvPr>
        </p:nvSpPr>
        <p:spPr>
          <a:xfrm>
            <a:off x="0" y="760650"/>
            <a:ext cx="9144000" cy="1718400"/>
          </a:xfrm>
          <a:prstGeom prst="rect">
            <a:avLst/>
          </a:prstGeom>
        </p:spPr>
        <p:txBody>
          <a:bodyPr anchorCtr="0" anchor="t" bIns="914400" lIns="457200" spcFirstLastPara="1" rIns="457200" wrap="square" tIns="0">
            <a:noAutofit/>
          </a:bodyPr>
          <a:lstStyle/>
          <a:p>
            <a:pPr indent="0" lvl="0" marL="0" rtl="0" algn="l">
              <a:lnSpc>
                <a:spcPct val="200000"/>
              </a:lnSpc>
              <a:spcBef>
                <a:spcPts val="0"/>
              </a:spcBef>
              <a:spcAft>
                <a:spcPts val="0"/>
              </a:spcAft>
              <a:buNone/>
            </a:pPr>
            <a:r>
              <a:rPr lang="en" sz="1700"/>
              <a:t>Reports are created when you </a:t>
            </a:r>
            <a:r>
              <a:rPr b="1" lang="en" sz="1700"/>
              <a:t>save a search</a:t>
            </a:r>
            <a:r>
              <a:rPr lang="en" sz="1700"/>
              <a:t>. </a:t>
            </a:r>
            <a:endParaRPr sz="1700"/>
          </a:p>
          <a:p>
            <a:pPr indent="-336550" lvl="0" marL="457200" rtl="0" algn="l">
              <a:lnSpc>
                <a:spcPct val="113000"/>
              </a:lnSpc>
              <a:spcBef>
                <a:spcPts val="100"/>
              </a:spcBef>
              <a:spcAft>
                <a:spcPts val="0"/>
              </a:spcAft>
              <a:buSzPts val="1700"/>
              <a:buChar char="●"/>
            </a:pPr>
            <a:r>
              <a:rPr lang="en" sz="1700"/>
              <a:t>Each report contains the events, field and statistical data that was generated from running the SPL search command. </a:t>
            </a:r>
            <a:endParaRPr sz="1700"/>
          </a:p>
          <a:p>
            <a:pPr indent="0" lvl="0" marL="0" rtl="0" algn="l">
              <a:lnSpc>
                <a:spcPct val="200000"/>
              </a:lnSpc>
              <a:spcBef>
                <a:spcPts val="1800"/>
              </a:spcBef>
              <a:spcAft>
                <a:spcPts val="0"/>
              </a:spcAft>
              <a:buNone/>
            </a:pPr>
            <a:r>
              <a:rPr lang="en" sz="1700"/>
              <a:t>Reports can be run anytime and they </a:t>
            </a:r>
            <a:r>
              <a:rPr b="1" lang="en" sz="1700"/>
              <a:t>fetch fresh search results</a:t>
            </a:r>
            <a:r>
              <a:rPr lang="en" sz="1700"/>
              <a:t> each time they run. </a:t>
            </a:r>
            <a:endParaRPr sz="1700"/>
          </a:p>
          <a:p>
            <a:pPr indent="0" lvl="0" marL="0" rtl="0" algn="l">
              <a:lnSpc>
                <a:spcPct val="200000"/>
              </a:lnSpc>
              <a:spcBef>
                <a:spcPts val="800"/>
              </a:spcBef>
              <a:spcAft>
                <a:spcPts val="0"/>
              </a:spcAft>
              <a:buNone/>
            </a:pPr>
            <a:r>
              <a:rPr lang="en" sz="1700"/>
              <a:t>Reports</a:t>
            </a:r>
            <a:r>
              <a:rPr lang="en" sz="1700"/>
              <a:t> can be </a:t>
            </a:r>
            <a:r>
              <a:rPr b="1" lang="en" sz="1700"/>
              <a:t>scheduled</a:t>
            </a:r>
            <a:r>
              <a:rPr lang="en" sz="1700"/>
              <a:t> to run at any interval . </a:t>
            </a:r>
            <a:endParaRPr sz="1700"/>
          </a:p>
          <a:p>
            <a:pPr indent="0" lvl="0" marL="0" rtl="0" algn="l">
              <a:lnSpc>
                <a:spcPct val="200000"/>
              </a:lnSpc>
              <a:spcBef>
                <a:spcPts val="800"/>
              </a:spcBef>
              <a:spcAft>
                <a:spcPts val="0"/>
              </a:spcAft>
              <a:buClr>
                <a:schemeClr val="dk1"/>
              </a:buClr>
              <a:buSzPts val="1100"/>
              <a:buFont typeface="Arial"/>
              <a:buNone/>
            </a:pPr>
            <a:r>
              <a:rPr lang="en" sz="1700">
                <a:solidFill>
                  <a:schemeClr val="dk1"/>
                </a:solidFill>
              </a:rPr>
              <a:t>Reports show </a:t>
            </a:r>
            <a:r>
              <a:rPr b="1" lang="en" sz="1700">
                <a:solidFill>
                  <a:schemeClr val="dk1"/>
                </a:solidFill>
              </a:rPr>
              <a:t>statistics</a:t>
            </a:r>
            <a:r>
              <a:rPr lang="en" sz="1700">
                <a:solidFill>
                  <a:schemeClr val="dk1"/>
                </a:solidFill>
              </a:rPr>
              <a:t> and </a:t>
            </a:r>
            <a:r>
              <a:rPr b="1" lang="en" sz="1700">
                <a:solidFill>
                  <a:schemeClr val="dk1"/>
                </a:solidFill>
              </a:rPr>
              <a:t>visualizations</a:t>
            </a:r>
            <a:r>
              <a:rPr lang="en" sz="1700">
                <a:solidFill>
                  <a:schemeClr val="dk1"/>
                </a:solidFill>
              </a:rPr>
              <a:t>. They can also be used in </a:t>
            </a:r>
            <a:r>
              <a:rPr b="1" lang="en" sz="1700">
                <a:solidFill>
                  <a:schemeClr val="dk1"/>
                </a:solidFill>
              </a:rPr>
              <a:t>dashboards</a:t>
            </a:r>
            <a:r>
              <a:rPr lang="en" sz="1700">
                <a:solidFill>
                  <a:schemeClr val="dk1"/>
                </a:solidFill>
              </a:rPr>
              <a:t>. </a:t>
            </a:r>
            <a:endParaRPr sz="1700">
              <a:solidFill>
                <a:schemeClr val="dk1"/>
              </a:solidFill>
            </a:endParaRPr>
          </a:p>
          <a:p>
            <a:pPr indent="0" lvl="0" marL="0" rtl="0" algn="l">
              <a:lnSpc>
                <a:spcPct val="200000"/>
              </a:lnSpc>
              <a:spcBef>
                <a:spcPts val="800"/>
              </a:spcBef>
              <a:spcAft>
                <a:spcPts val="800"/>
              </a:spcAft>
              <a:buClr>
                <a:schemeClr val="dk1"/>
              </a:buClr>
              <a:buSzPts val="1100"/>
              <a:buFont typeface="Arial"/>
              <a:buNone/>
            </a:pPr>
            <a:r>
              <a:rPr lang="en" sz="1700">
                <a:solidFill>
                  <a:schemeClr val="dk1"/>
                </a:solidFill>
              </a:rPr>
              <a:t>Reports can be run as </a:t>
            </a:r>
            <a:r>
              <a:rPr b="1" lang="en" sz="1700">
                <a:solidFill>
                  <a:schemeClr val="dk1"/>
                </a:solidFill>
              </a:rPr>
              <a:t>historical searches</a:t>
            </a:r>
            <a:r>
              <a:rPr lang="en" sz="1700">
                <a:solidFill>
                  <a:schemeClr val="dk1"/>
                </a:solidFill>
              </a:rPr>
              <a:t> during a security incident investigation.  </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9" name="Shape 2149"/>
        <p:cNvGrpSpPr/>
        <p:nvPr/>
      </p:nvGrpSpPr>
      <p:grpSpPr>
        <a:xfrm>
          <a:off x="0" y="0"/>
          <a:ext cx="0" cy="0"/>
          <a:chOff x="0" y="0"/>
          <a:chExt cx="0" cy="0"/>
        </a:xfrm>
      </p:grpSpPr>
      <p:sp>
        <p:nvSpPr>
          <p:cNvPr id="2150" name="Google Shape;2150;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Reports and Dashboards Demo </a:t>
            </a:r>
            <a:endParaRPr/>
          </a:p>
        </p:txBody>
      </p:sp>
      <p:sp>
        <p:nvSpPr>
          <p:cNvPr id="2151" name="Google Shape;2151;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Now that you’re more familiar with searching in Splunk, the next step is creating </a:t>
            </a:r>
            <a:r>
              <a:rPr lang="en"/>
              <a:t>reports</a:t>
            </a:r>
            <a:r>
              <a:rPr lang="en">
                <a:latin typeface="Roboto Light"/>
                <a:ea typeface="Roboto Light"/>
                <a:cs typeface="Roboto Light"/>
                <a:sym typeface="Roboto Light"/>
              </a:rPr>
              <a:t> and </a:t>
            </a:r>
            <a:r>
              <a:rPr lang="en"/>
              <a:t>dashboards</a:t>
            </a:r>
            <a:r>
              <a:rPr lang="en">
                <a:latin typeface="Roboto Light"/>
                <a:ea typeface="Roboto Light"/>
                <a:cs typeface="Roboto Light"/>
                <a:sym typeface="Roboto Light"/>
              </a:rPr>
              <a:t> from search results. </a:t>
            </a:r>
            <a:endParaRPr>
              <a:latin typeface="Roboto Light"/>
              <a:ea typeface="Roboto Light"/>
              <a:cs typeface="Roboto Light"/>
              <a:sym typeface="Roboto Light"/>
            </a:endParaRPr>
          </a:p>
        </p:txBody>
      </p:sp>
      <p:sp>
        <p:nvSpPr>
          <p:cNvPr id="2152" name="Google Shape;2152;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53" name="Google Shape;2153;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54" name="Google Shape;2154;p117"/>
          <p:cNvPicPr preferRelativeResize="0"/>
          <p:nvPr/>
        </p:nvPicPr>
        <p:blipFill>
          <a:blip r:embed="rId3">
            <a:alphaModFix/>
          </a:blip>
          <a:stretch>
            <a:fillRect/>
          </a:stretch>
        </p:blipFill>
        <p:spPr>
          <a:xfrm>
            <a:off x="587675" y="2945325"/>
            <a:ext cx="4652671" cy="1743149"/>
          </a:xfrm>
          <a:prstGeom prst="rect">
            <a:avLst/>
          </a:prstGeom>
          <a:noFill/>
          <a:ln>
            <a:noFill/>
          </a:ln>
          <a:effectLst>
            <a:outerShdw blurRad="328613" rotWithShape="0" algn="bl" dir="5400000" dist="28575">
              <a:srgbClr val="6FA8DC">
                <a:alpha val="50000"/>
              </a:srgbClr>
            </a:outerShdw>
            <a:reflection blurRad="0" dir="5400000" dist="38100" endA="0" endPos="30000" fadeDir="5400012" kx="0" rotWithShape="0" algn="bl" stA="91000" stPos="0" sy="-100000" ky="0"/>
          </a:effectLst>
        </p:spPr>
      </p:pic>
      <p:pic>
        <p:nvPicPr>
          <p:cNvPr id="2155" name="Google Shape;2155;p117"/>
          <p:cNvPicPr preferRelativeResize="0"/>
          <p:nvPr/>
        </p:nvPicPr>
        <p:blipFill>
          <a:blip r:embed="rId4">
            <a:alphaModFix/>
          </a:blip>
          <a:stretch>
            <a:fillRect/>
          </a:stretch>
        </p:blipFill>
        <p:spPr>
          <a:xfrm>
            <a:off x="5240300" y="1650737"/>
            <a:ext cx="3318863" cy="3107013"/>
          </a:xfrm>
          <a:prstGeom prst="rect">
            <a:avLst/>
          </a:prstGeom>
          <a:noFill/>
          <a:ln>
            <a:noFill/>
          </a:ln>
          <a:effectLst>
            <a:outerShdw blurRad="400050" rotWithShape="0" algn="bl" dir="5400000" dist="57150">
              <a:srgbClr val="0B5394">
                <a:alpha val="54000"/>
              </a:srgbClr>
            </a:outerShdw>
            <a:reflection blurRad="0" dir="0" dist="0" endA="0" endPos="11000" fadeDir="5400012" kx="0" rotWithShape="0" algn="bl" stPos="0" sy="-100000" ky="0"/>
          </a:effectLst>
        </p:spPr>
      </p:pic>
      <p:sp>
        <p:nvSpPr>
          <p:cNvPr id="2156" name="Google Shape;2156;p117"/>
          <p:cNvSpPr txBox="1"/>
          <p:nvPr/>
        </p:nvSpPr>
        <p:spPr>
          <a:xfrm>
            <a:off x="537875" y="1434350"/>
            <a:ext cx="4652700" cy="1394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Light"/>
              <a:buChar char="☐"/>
            </a:pPr>
            <a:r>
              <a:rPr lang="en">
                <a:latin typeface="Roboto Light"/>
                <a:ea typeface="Roboto Light"/>
                <a:cs typeface="Roboto Light"/>
                <a:sym typeface="Roboto Light"/>
              </a:rPr>
              <a:t>Saving a Search as a Report</a:t>
            </a:r>
            <a:endParaRPr>
              <a:latin typeface="Roboto Light"/>
              <a:ea typeface="Roboto Light"/>
              <a:cs typeface="Roboto Light"/>
              <a:sym typeface="Roboto Light"/>
            </a:endParaRPr>
          </a:p>
          <a:p>
            <a:pPr indent="-317500" lvl="0" marL="457200" rtl="0" algn="l">
              <a:spcBef>
                <a:spcPts val="0"/>
              </a:spcBef>
              <a:spcAft>
                <a:spcPts val="0"/>
              </a:spcAft>
              <a:buSzPts val="1400"/>
              <a:buFont typeface="Roboto Light"/>
              <a:buChar char="☐"/>
            </a:pPr>
            <a:r>
              <a:rPr lang="en">
                <a:latin typeface="Roboto Light"/>
                <a:ea typeface="Roboto Light"/>
                <a:cs typeface="Roboto Light"/>
                <a:sym typeface="Roboto Light"/>
              </a:rPr>
              <a:t>Adding a Report to a Dashboard</a:t>
            </a:r>
            <a:endParaRPr>
              <a:latin typeface="Roboto Light"/>
              <a:ea typeface="Roboto Light"/>
              <a:cs typeface="Roboto Light"/>
              <a:sym typeface="Roboto Light"/>
            </a:endParaRPr>
          </a:p>
          <a:p>
            <a:pPr indent="-317500" lvl="0" marL="457200" rtl="0" algn="l">
              <a:spcBef>
                <a:spcPts val="0"/>
              </a:spcBef>
              <a:spcAft>
                <a:spcPts val="0"/>
              </a:spcAft>
              <a:buSzPts val="1400"/>
              <a:buFont typeface="Roboto Light"/>
              <a:buChar char="☐"/>
            </a:pPr>
            <a:r>
              <a:rPr lang="en">
                <a:latin typeface="Roboto Light"/>
                <a:ea typeface="Roboto Light"/>
                <a:cs typeface="Roboto Light"/>
                <a:sym typeface="Roboto Light"/>
              </a:rPr>
              <a:t>Viewing a Report in a Dashboard</a:t>
            </a:r>
            <a:endParaRPr>
              <a:latin typeface="Roboto Light"/>
              <a:ea typeface="Roboto Light"/>
              <a:cs typeface="Roboto Light"/>
              <a:sym typeface="Roboto Light"/>
            </a:endParaRPr>
          </a:p>
          <a:p>
            <a:pPr indent="-317500" lvl="0" marL="457200" rtl="0" algn="l">
              <a:spcBef>
                <a:spcPts val="0"/>
              </a:spcBef>
              <a:spcAft>
                <a:spcPts val="0"/>
              </a:spcAft>
              <a:buSzPts val="1400"/>
              <a:buFont typeface="Roboto Light"/>
              <a:buChar char="☐"/>
            </a:pPr>
            <a:r>
              <a:rPr lang="en">
                <a:latin typeface="Roboto Light"/>
                <a:ea typeface="Roboto Light"/>
                <a:cs typeface="Roboto Light"/>
                <a:sym typeface="Roboto Light"/>
              </a:rPr>
              <a:t>Adding an Existing Search to a Dashboard</a:t>
            </a:r>
            <a:endParaRPr>
              <a:latin typeface="Roboto Light"/>
              <a:ea typeface="Roboto Light"/>
              <a:cs typeface="Roboto Light"/>
              <a:sym typeface="Roboto Light"/>
            </a:endParaRPr>
          </a:p>
          <a:p>
            <a:pPr indent="-317500" lvl="0" marL="457200" rtl="0" algn="l">
              <a:spcBef>
                <a:spcPts val="0"/>
              </a:spcBef>
              <a:spcAft>
                <a:spcPts val="0"/>
              </a:spcAft>
              <a:buSzPts val="1400"/>
              <a:buFont typeface="Roboto Light"/>
              <a:buChar char="☐"/>
            </a:pPr>
            <a:r>
              <a:rPr lang="en">
                <a:latin typeface="Roboto Light"/>
                <a:ea typeface="Roboto Light"/>
                <a:cs typeface="Roboto Light"/>
                <a:sym typeface="Roboto Light"/>
              </a:rPr>
              <a:t>Saving the Report to the Snort Alert Dashboard</a:t>
            </a:r>
            <a:endParaRPr>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0" name="Shape 2160"/>
        <p:cNvGrpSpPr/>
        <p:nvPr/>
      </p:nvGrpSpPr>
      <p:grpSpPr>
        <a:xfrm>
          <a:off x="0" y="0"/>
          <a:ext cx="0" cy="0"/>
          <a:chOff x="0" y="0"/>
          <a:chExt cx="0" cy="0"/>
        </a:xfrm>
      </p:grpSpPr>
      <p:sp>
        <p:nvSpPr>
          <p:cNvPr id="2161" name="Google Shape;2161;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2" name="Google Shape;2162;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3" name="Google Shape;2163;p11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Generate a Report for Failed Login Attempts</a:t>
            </a:r>
            <a:endParaRPr>
              <a:solidFill>
                <a:srgbClr val="F1C23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7" name="Shape 2167"/>
        <p:cNvGrpSpPr/>
        <p:nvPr/>
      </p:nvGrpSpPr>
      <p:grpSpPr>
        <a:xfrm>
          <a:off x="0" y="0"/>
          <a:ext cx="0" cy="0"/>
          <a:chOff x="0" y="0"/>
          <a:chExt cx="0" cy="0"/>
        </a:xfrm>
      </p:grpSpPr>
      <p:sp>
        <p:nvSpPr>
          <p:cNvPr id="2168" name="Google Shape;2168;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the Next Activity: </a:t>
            </a:r>
            <a:endParaRPr/>
          </a:p>
        </p:txBody>
      </p:sp>
      <p:sp>
        <p:nvSpPr>
          <p:cNvPr id="2169" name="Google Shape;2169;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highlight>
                  <a:srgbClr val="FFFFFF"/>
                </a:highlight>
                <a:latin typeface="Arial"/>
                <a:ea typeface="Arial"/>
                <a:cs typeface="Arial"/>
                <a:sym typeface="Arial"/>
              </a:rPr>
              <a:t>In the next activity, you will pair up and create a statistical report to analyze events from Intrusion Prevention System(IPS) logs from the Fortinet Security System.</a:t>
            </a:r>
            <a:endParaRPr sz="1600"/>
          </a:p>
        </p:txBody>
      </p:sp>
      <p:sp>
        <p:nvSpPr>
          <p:cNvPr id="2170" name="Google Shape;2170;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1" name="Google Shape;2171;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2" name="Google Shape;2172;p119"/>
          <p:cNvSpPr txBox="1"/>
          <p:nvPr>
            <p:ph idx="3" type="body"/>
          </p:nvPr>
        </p:nvSpPr>
        <p:spPr>
          <a:xfrm>
            <a:off x="175" y="1431225"/>
            <a:ext cx="9144000" cy="3475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Fortinet provides network, firewall, application and endpoint/device security solutions that can be integrated with Splunk Enterprise.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rPr lang="en" sz="1600"/>
              <a:t>What is the difference between an </a:t>
            </a:r>
            <a:r>
              <a:rPr b="1" lang="en" sz="1600"/>
              <a:t>IDS</a:t>
            </a:r>
            <a:r>
              <a:rPr lang="en" sz="1600"/>
              <a:t> and an </a:t>
            </a:r>
            <a:r>
              <a:rPr b="1" lang="en" sz="1600"/>
              <a:t>IPS</a:t>
            </a:r>
            <a:r>
              <a:rPr lang="en" sz="1600"/>
              <a:t>?</a:t>
            </a:r>
            <a:endParaRPr sz="1600"/>
          </a:p>
          <a:p>
            <a:pPr indent="0" lvl="0" marL="0" rtl="0" algn="l">
              <a:spcBef>
                <a:spcPts val="800"/>
              </a:spcBef>
              <a:spcAft>
                <a:spcPts val="8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6" name="Shape 2176"/>
        <p:cNvGrpSpPr/>
        <p:nvPr/>
      </p:nvGrpSpPr>
      <p:grpSpPr>
        <a:xfrm>
          <a:off x="0" y="0"/>
          <a:ext cx="0" cy="0"/>
          <a:chOff x="0" y="0"/>
          <a:chExt cx="0" cy="0"/>
        </a:xfrm>
      </p:grpSpPr>
      <p:sp>
        <p:nvSpPr>
          <p:cNvPr id="2177" name="Google Shape;2177;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the Next Activity: </a:t>
            </a:r>
            <a:endParaRPr/>
          </a:p>
        </p:txBody>
      </p:sp>
      <p:sp>
        <p:nvSpPr>
          <p:cNvPr id="2178" name="Google Shape;2178;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highlight>
                  <a:schemeClr val="lt1"/>
                </a:highlight>
                <a:latin typeface="Arial"/>
                <a:ea typeface="Arial"/>
                <a:cs typeface="Arial"/>
                <a:sym typeface="Arial"/>
              </a:rPr>
              <a:t>In the next activity, you will pair up and create a statistical report to analyze events from Intrusion Prevention System(IPS) logs from the Fortinet Security System.</a:t>
            </a:r>
            <a:endParaRPr sz="1600">
              <a:solidFill>
                <a:schemeClr val="dk1"/>
              </a:solidFill>
            </a:endParaRPr>
          </a:p>
          <a:p>
            <a:pPr indent="0" lvl="0" marL="0" rtl="0" algn="l">
              <a:spcBef>
                <a:spcPts val="0"/>
              </a:spcBef>
              <a:spcAft>
                <a:spcPts val="0"/>
              </a:spcAft>
              <a:buNone/>
            </a:pPr>
            <a:r>
              <a:t/>
            </a:r>
            <a:endParaRPr sz="1600">
              <a:highlight>
                <a:srgbClr val="FFFFFF"/>
              </a:highlight>
              <a:latin typeface="Arial"/>
              <a:ea typeface="Arial"/>
              <a:cs typeface="Arial"/>
              <a:sym typeface="Arial"/>
            </a:endParaRPr>
          </a:p>
        </p:txBody>
      </p:sp>
      <p:sp>
        <p:nvSpPr>
          <p:cNvPr id="2179" name="Google Shape;2179;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0" name="Google Shape;2180;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1" name="Google Shape;2181;p120"/>
          <p:cNvSpPr txBox="1"/>
          <p:nvPr>
            <p:ph idx="3" type="body"/>
          </p:nvPr>
        </p:nvSpPr>
        <p:spPr>
          <a:xfrm>
            <a:off x="175" y="1431225"/>
            <a:ext cx="9144000" cy="3475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Fortinet provides network, firewall, application and endpoint/device security solutions that can be integrated with Splunk Enterprise.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rPr lang="en" sz="1600"/>
              <a:t>What is the difference between an </a:t>
            </a:r>
            <a:r>
              <a:rPr b="1" lang="en" sz="1600"/>
              <a:t>IDS</a:t>
            </a:r>
            <a:r>
              <a:rPr lang="en" sz="1600"/>
              <a:t> and an </a:t>
            </a:r>
            <a:r>
              <a:rPr b="1" lang="en" sz="1600"/>
              <a:t>IPS</a:t>
            </a:r>
            <a:r>
              <a:rPr lang="en" sz="1600"/>
              <a:t>?</a:t>
            </a:r>
            <a:endParaRPr sz="1600"/>
          </a:p>
          <a:p>
            <a:pPr indent="-330200" lvl="0" marL="457200" rtl="0" algn="l">
              <a:spcBef>
                <a:spcPts val="800"/>
              </a:spcBef>
              <a:spcAft>
                <a:spcPts val="0"/>
              </a:spcAft>
              <a:buClr>
                <a:schemeClr val="dk1"/>
              </a:buClr>
              <a:buSzPts val="1600"/>
              <a:buChar char="●"/>
            </a:pPr>
            <a:r>
              <a:rPr lang="en" sz="1600">
                <a:solidFill>
                  <a:schemeClr val="dk1"/>
                </a:solidFill>
              </a:rPr>
              <a:t>IDS simply monitors where as an IPS can prevent a packet from delivery. </a:t>
            </a:r>
            <a:endParaRPr sz="1600">
              <a:solidFill>
                <a:schemeClr val="dk1"/>
              </a:solidFill>
            </a:endParaRPr>
          </a:p>
          <a:p>
            <a:pPr indent="0" lvl="0" marL="0" rtl="0" algn="l">
              <a:spcBef>
                <a:spcPts val="800"/>
              </a:spcBef>
              <a:spcAft>
                <a:spcPts val="800"/>
              </a:spcAft>
              <a:buNone/>
            </a:pPr>
            <a:r>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5" name="Shape 2185"/>
        <p:cNvGrpSpPr/>
        <p:nvPr/>
      </p:nvGrpSpPr>
      <p:grpSpPr>
        <a:xfrm>
          <a:off x="0" y="0"/>
          <a:ext cx="0" cy="0"/>
          <a:chOff x="0" y="0"/>
          <a:chExt cx="0" cy="0"/>
        </a:xfrm>
      </p:grpSpPr>
      <p:sp>
        <p:nvSpPr>
          <p:cNvPr id="2186" name="Google Shape;2186;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the Next Activity: </a:t>
            </a:r>
            <a:endParaRPr/>
          </a:p>
        </p:txBody>
      </p:sp>
      <p:sp>
        <p:nvSpPr>
          <p:cNvPr id="2187" name="Google Shape;2187;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highlight>
                  <a:schemeClr val="lt1"/>
                </a:highlight>
                <a:latin typeface="Arial"/>
                <a:ea typeface="Arial"/>
                <a:cs typeface="Arial"/>
                <a:sym typeface="Arial"/>
              </a:rPr>
              <a:t>In the next activity, you will pair up and create a statistical report to analyze events from Intrusion Prevention System(IPS) logs from the Fortinet Security System.</a:t>
            </a:r>
            <a:endParaRPr sz="1600">
              <a:solidFill>
                <a:schemeClr val="dk1"/>
              </a:solidFill>
            </a:endParaRPr>
          </a:p>
          <a:p>
            <a:pPr indent="0" lvl="0" marL="0" rtl="0" algn="l">
              <a:spcBef>
                <a:spcPts val="0"/>
              </a:spcBef>
              <a:spcAft>
                <a:spcPts val="0"/>
              </a:spcAft>
              <a:buNone/>
            </a:pPr>
            <a:r>
              <a:t/>
            </a:r>
            <a:endParaRPr sz="1600">
              <a:highlight>
                <a:srgbClr val="FFFFFF"/>
              </a:highlight>
              <a:latin typeface="Arial"/>
              <a:ea typeface="Arial"/>
              <a:cs typeface="Arial"/>
              <a:sym typeface="Arial"/>
            </a:endParaRPr>
          </a:p>
        </p:txBody>
      </p:sp>
      <p:sp>
        <p:nvSpPr>
          <p:cNvPr id="2188" name="Google Shape;2188;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9" name="Google Shape;2189;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0" name="Google Shape;2190;p121"/>
          <p:cNvSpPr txBox="1"/>
          <p:nvPr>
            <p:ph idx="3" type="body"/>
          </p:nvPr>
        </p:nvSpPr>
        <p:spPr>
          <a:xfrm>
            <a:off x="175" y="1431225"/>
            <a:ext cx="9144000" cy="3475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Fortinet provides network, firewall, application and endpoint/device security solutions that can be integrated with Splunk Enterprise.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rPr lang="en" sz="1600"/>
              <a:t>What is the difference between an </a:t>
            </a:r>
            <a:r>
              <a:rPr b="1" lang="en" sz="1600"/>
              <a:t>IDS</a:t>
            </a:r>
            <a:r>
              <a:rPr lang="en" sz="1600"/>
              <a:t> and an </a:t>
            </a:r>
            <a:r>
              <a:rPr b="1" lang="en" sz="1600"/>
              <a:t>IPS</a:t>
            </a:r>
            <a:r>
              <a:rPr lang="en" sz="1600"/>
              <a:t>?</a:t>
            </a:r>
            <a:endParaRPr sz="1600"/>
          </a:p>
          <a:p>
            <a:pPr indent="-330200" lvl="0" marL="457200" rtl="0" algn="l">
              <a:spcBef>
                <a:spcPts val="800"/>
              </a:spcBef>
              <a:spcAft>
                <a:spcPts val="0"/>
              </a:spcAft>
              <a:buClr>
                <a:schemeClr val="dk1"/>
              </a:buClr>
              <a:buSzPts val="1600"/>
              <a:buChar char="●"/>
            </a:pPr>
            <a:r>
              <a:rPr lang="en" sz="1600">
                <a:solidFill>
                  <a:schemeClr val="dk1"/>
                </a:solidFill>
              </a:rPr>
              <a:t>IDS simply monitors where as an IPS can prevent a packet from delivery. </a:t>
            </a:r>
            <a:endParaRPr sz="1600">
              <a:solidFill>
                <a:schemeClr val="dk1"/>
              </a:solidFill>
            </a:endParaRPr>
          </a:p>
          <a:p>
            <a:pPr indent="0" lvl="0" marL="0" rtl="0" algn="l">
              <a:spcBef>
                <a:spcPts val="800"/>
              </a:spcBef>
              <a:spcAft>
                <a:spcPts val="0"/>
              </a:spcAft>
              <a:buNone/>
            </a:pPr>
            <a:r>
              <a:t/>
            </a:r>
            <a:endParaRPr sz="1600">
              <a:solidFill>
                <a:schemeClr val="dk1"/>
              </a:solidFill>
            </a:endParaRPr>
          </a:p>
          <a:p>
            <a:pPr indent="0" lvl="0" marL="0" rtl="0" algn="l">
              <a:spcBef>
                <a:spcPts val="800"/>
              </a:spcBef>
              <a:spcAft>
                <a:spcPts val="0"/>
              </a:spcAft>
              <a:buNone/>
            </a:pPr>
            <a:r>
              <a:t/>
            </a:r>
            <a:endParaRPr sz="1600">
              <a:solidFill>
                <a:schemeClr val="dk1"/>
              </a:solidFill>
            </a:endParaRPr>
          </a:p>
          <a:p>
            <a:pPr indent="0" lvl="0" marL="457200" rtl="0" algn="l">
              <a:spcBef>
                <a:spcPts val="800"/>
              </a:spcBef>
              <a:spcAft>
                <a:spcPts val="0"/>
              </a:spcAft>
              <a:buClr>
                <a:schemeClr val="dk1"/>
              </a:buClr>
              <a:buSzPts val="1100"/>
              <a:buFont typeface="Arial"/>
              <a:buNone/>
            </a:pPr>
            <a:r>
              <a:rPr lang="en" sz="1600">
                <a:solidFill>
                  <a:schemeClr val="dk1"/>
                </a:solidFill>
              </a:rPr>
              <a:t>This activity contains a new command called </a:t>
            </a:r>
            <a:r>
              <a:rPr b="1" lang="en" sz="1600">
                <a:solidFill>
                  <a:schemeClr val="dk1"/>
                </a:solidFill>
                <a:latin typeface="Roboto Mono"/>
                <a:ea typeface="Roboto Mono"/>
                <a:cs typeface="Roboto Mono"/>
                <a:sym typeface="Roboto Mono"/>
              </a:rPr>
              <a:t>stats</a:t>
            </a:r>
            <a:r>
              <a:rPr lang="en" sz="1600">
                <a:solidFill>
                  <a:schemeClr val="dk1"/>
                </a:solidFill>
              </a:rPr>
              <a:t>, which generates a report that displays summary statistics. Searches return the sum, count, or average of event field data. </a:t>
            </a:r>
            <a:endParaRPr sz="1600">
              <a:solidFill>
                <a:schemeClr val="dk1"/>
              </a:solidFill>
            </a:endParaRPr>
          </a:p>
          <a:p>
            <a:pPr indent="0" lvl="0" marL="0" rtl="0" algn="l">
              <a:spcBef>
                <a:spcPts val="800"/>
              </a:spcBef>
              <a:spcAft>
                <a:spcPts val="0"/>
              </a:spcAft>
              <a:buNone/>
            </a:pPr>
            <a:r>
              <a:t/>
            </a:r>
            <a:endParaRPr sz="1600">
              <a:solidFill>
                <a:schemeClr val="dk1"/>
              </a:solidFill>
            </a:endParaRPr>
          </a:p>
          <a:p>
            <a:pPr indent="0" lvl="0" marL="0" rtl="0" algn="l">
              <a:spcBef>
                <a:spcPts val="800"/>
              </a:spcBef>
              <a:spcAft>
                <a:spcPts val="800"/>
              </a:spcAft>
              <a:buNone/>
            </a:pPr>
            <a:r>
              <a:t/>
            </a:r>
            <a:endParaRPr sz="1600"/>
          </a:p>
        </p:txBody>
      </p:sp>
      <p:pic>
        <p:nvPicPr>
          <p:cNvPr id="2191" name="Google Shape;2191;p121"/>
          <p:cNvPicPr preferRelativeResize="0"/>
          <p:nvPr/>
        </p:nvPicPr>
        <p:blipFill>
          <a:blip r:embed="rId3">
            <a:alphaModFix/>
          </a:blip>
          <a:stretch>
            <a:fillRect/>
          </a:stretch>
        </p:blipFill>
        <p:spPr>
          <a:xfrm>
            <a:off x="231850" y="3758300"/>
            <a:ext cx="706923" cy="7069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6" name="Google Shape;203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you will be able to:</a:t>
            </a:r>
            <a:endParaRPr/>
          </a:p>
        </p:txBody>
      </p:sp>
      <p:sp>
        <p:nvSpPr>
          <p:cNvPr id="2037" name="Google Shape;203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8" name="Google Shape;2038;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9" name="Google Shape;2039;p104"/>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Use Splunk’s documentation to implement new search commands. </a:t>
            </a:r>
            <a:endParaRPr sz="1800">
              <a:latin typeface="Roboto Light"/>
              <a:ea typeface="Roboto Light"/>
              <a:cs typeface="Roboto Light"/>
              <a:sym typeface="Roboto Light"/>
            </a:endParaRPr>
          </a:p>
          <a:p>
            <a:pPr indent="-342900" lvl="0" marL="457200" rtl="0" algn="l">
              <a:lnSpc>
                <a:spcPct val="150000"/>
              </a:lnSpc>
              <a:spcBef>
                <a:spcPts val="300"/>
              </a:spcBef>
              <a:spcAft>
                <a:spcPts val="0"/>
              </a:spcAft>
              <a:buSzPts val="1800"/>
              <a:buFont typeface="Roboto Light"/>
              <a:buChar char="●"/>
            </a:pPr>
            <a:r>
              <a:rPr lang="en" sz="1800">
                <a:latin typeface="Roboto Light"/>
                <a:ea typeface="Roboto Light"/>
                <a:cs typeface="Roboto Light"/>
                <a:sym typeface="Roboto Light"/>
              </a:rPr>
              <a:t>Generate and use reports from Intrusion Prevention System logs. </a:t>
            </a:r>
            <a:endParaRPr sz="1800">
              <a:latin typeface="Roboto Light"/>
              <a:ea typeface="Roboto Light"/>
              <a:cs typeface="Roboto Light"/>
              <a:sym typeface="Roboto Light"/>
            </a:endParaRPr>
          </a:p>
          <a:p>
            <a:pPr indent="-342900" lvl="0" marL="457200" rtl="0" algn="l">
              <a:lnSpc>
                <a:spcPct val="150000"/>
              </a:lnSpc>
              <a:spcBef>
                <a:spcPts val="300"/>
              </a:spcBef>
              <a:spcAft>
                <a:spcPts val="0"/>
              </a:spcAft>
              <a:buSzPts val="1800"/>
              <a:buFont typeface="Roboto Light"/>
              <a:buChar char="●"/>
            </a:pPr>
            <a:r>
              <a:rPr lang="en" sz="1800">
                <a:latin typeface="Roboto Light"/>
                <a:ea typeface="Roboto Light"/>
                <a:cs typeface="Roboto Light"/>
                <a:sym typeface="Roboto Light"/>
              </a:rPr>
              <a:t>Perform statistical analysis based on event information. </a:t>
            </a:r>
            <a:endParaRPr sz="1800">
              <a:latin typeface="Roboto Light"/>
              <a:ea typeface="Roboto Light"/>
              <a:cs typeface="Roboto Light"/>
              <a:sym typeface="Roboto Light"/>
            </a:endParaRPr>
          </a:p>
          <a:p>
            <a:pPr indent="-342900" lvl="0" marL="457200" rtl="0" algn="l">
              <a:lnSpc>
                <a:spcPct val="150000"/>
              </a:lnSpc>
              <a:spcBef>
                <a:spcPts val="300"/>
              </a:spcBef>
              <a:spcAft>
                <a:spcPts val="300"/>
              </a:spcAft>
              <a:buSzPts val="1800"/>
              <a:buFont typeface="Roboto Light"/>
              <a:buChar char="●"/>
            </a:pPr>
            <a:r>
              <a:rPr lang="en" sz="1800">
                <a:latin typeface="Roboto Light"/>
                <a:ea typeface="Roboto Light"/>
                <a:cs typeface="Roboto Light"/>
                <a:sym typeface="Roboto Light"/>
              </a:rPr>
              <a:t>Use visualization to compare and aggregate event field data.  </a:t>
            </a:r>
            <a:endParaRPr sz="1800">
              <a:latin typeface="Roboto Light"/>
              <a:ea typeface="Roboto Light"/>
              <a:cs typeface="Roboto Light"/>
              <a:sym typeface="Roboto Light"/>
            </a:endParaRPr>
          </a:p>
        </p:txBody>
      </p:sp>
      <p:sp>
        <p:nvSpPr>
          <p:cNvPr id="2040" name="Google Shape;2040;p104"/>
          <p:cNvSpPr/>
          <p:nvPr/>
        </p:nvSpPr>
        <p:spPr>
          <a:xfrm>
            <a:off x="430175" y="2215650"/>
            <a:ext cx="355500" cy="329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p:nvPr/>
        </p:nvSpPr>
        <p:spPr>
          <a:xfrm>
            <a:off x="430175" y="1801100"/>
            <a:ext cx="355500" cy="329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4"/>
          <p:cNvSpPr/>
          <p:nvPr/>
        </p:nvSpPr>
        <p:spPr>
          <a:xfrm>
            <a:off x="430175" y="1386550"/>
            <a:ext cx="355500" cy="329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4"/>
          <p:cNvSpPr/>
          <p:nvPr/>
        </p:nvSpPr>
        <p:spPr>
          <a:xfrm>
            <a:off x="430175" y="2630200"/>
            <a:ext cx="355500" cy="3294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5" name="Shape 2195"/>
        <p:cNvGrpSpPr/>
        <p:nvPr/>
      </p:nvGrpSpPr>
      <p:grpSpPr>
        <a:xfrm>
          <a:off x="0" y="0"/>
          <a:ext cx="0" cy="0"/>
          <a:chOff x="0" y="0"/>
          <a:chExt cx="0" cy="0"/>
        </a:xfrm>
      </p:grpSpPr>
      <p:sp>
        <p:nvSpPr>
          <p:cNvPr id="2196" name="Google Shape;2196;p12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197" name="Google Shape;2197;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8" name="Google Shape;2198;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9" name="Google Shape;2199;p12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Generating a Statistical Report from Firewall Attack Logs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create a statistical report to analyze events from Intrusion Prevention System logs.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200"/>
          </a:p>
          <a:p>
            <a:pPr indent="0" lvl="0" marL="0" rtl="0" algn="l">
              <a:spcBef>
                <a:spcPts val="0"/>
              </a:spcBef>
              <a:spcAft>
                <a:spcPts val="0"/>
              </a:spcAft>
              <a:buNone/>
            </a:pPr>
            <a:r>
              <a:rPr lang="en"/>
              <a:t>Instructions sent via Slack.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3" name="Shape 2203"/>
        <p:cNvGrpSpPr/>
        <p:nvPr/>
      </p:nvGrpSpPr>
      <p:grpSpPr>
        <a:xfrm>
          <a:off x="0" y="0"/>
          <a:ext cx="0" cy="0"/>
          <a:chOff x="0" y="0"/>
          <a:chExt cx="0" cy="0"/>
        </a:xfrm>
      </p:grpSpPr>
      <p:sp>
        <p:nvSpPr>
          <p:cNvPr id="2204" name="Google Shape;2204;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05" name="Google Shape;2205;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6" name="Google Shape;2206;p123"/>
          <p:cNvSpPr txBox="1"/>
          <p:nvPr/>
        </p:nvSpPr>
        <p:spPr>
          <a:xfrm>
            <a:off x="2480250" y="3695450"/>
            <a:ext cx="4183500" cy="8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Generating Statistical Report from Firewall Attack Logs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0" name="Shape 2210"/>
        <p:cNvGrpSpPr/>
        <p:nvPr/>
      </p:nvGrpSpPr>
      <p:grpSpPr>
        <a:xfrm>
          <a:off x="0" y="0"/>
          <a:ext cx="0" cy="0"/>
          <a:chOff x="0" y="0"/>
          <a:chExt cx="0" cy="0"/>
        </a:xfrm>
      </p:grpSpPr>
      <p:sp>
        <p:nvSpPr>
          <p:cNvPr id="2211" name="Google Shape;2211;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a:t>
            </a:r>
            <a:endParaRPr/>
          </a:p>
        </p:txBody>
      </p:sp>
      <p:sp>
        <p:nvSpPr>
          <p:cNvPr id="2212" name="Google Shape;2212;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was </a:t>
            </a:r>
            <a:r>
              <a:rPr b="1" lang="en"/>
              <a:t>a lot </a:t>
            </a:r>
            <a:r>
              <a:rPr lang="en"/>
              <a:t>of information in the attack log for each event. Splunk quickly indexed and extracted the metadata field data. </a:t>
            </a:r>
            <a:endParaRPr/>
          </a:p>
        </p:txBody>
      </p:sp>
      <p:sp>
        <p:nvSpPr>
          <p:cNvPr id="2213" name="Google Shape;2213;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4" name="Google Shape;2214;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5" name="Google Shape;2215;p124"/>
          <p:cNvSpPr txBox="1"/>
          <p:nvPr>
            <p:ph idx="3" type="body"/>
          </p:nvPr>
        </p:nvSpPr>
        <p:spPr>
          <a:xfrm>
            <a:off x="0" y="1456450"/>
            <a:ext cx="9144000" cy="3460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800"/>
              </a:spcBef>
              <a:spcAft>
                <a:spcPts val="0"/>
              </a:spcAft>
              <a:buNone/>
            </a:pPr>
            <a:r>
              <a:rPr b="1" lang="en">
                <a:latin typeface="Roboto Mono"/>
                <a:ea typeface="Roboto Mono"/>
                <a:cs typeface="Roboto Mono"/>
                <a:sym typeface="Roboto Mono"/>
              </a:rPr>
              <a:t>stats by count &lt;field&gt;, </a:t>
            </a:r>
            <a:r>
              <a:rPr b="1" lang="en">
                <a:solidFill>
                  <a:schemeClr val="dk1"/>
                </a:solidFill>
                <a:latin typeface="Roboto Mono"/>
                <a:ea typeface="Roboto Mono"/>
                <a:cs typeface="Roboto Mono"/>
                <a:sym typeface="Roboto Mono"/>
              </a:rPr>
              <a:t>&lt;field&gt;, &lt;field&gt;...</a:t>
            </a:r>
            <a:endParaRPr b="1">
              <a:solidFill>
                <a:schemeClr val="dk1"/>
              </a:solidFill>
              <a:latin typeface="Roboto Mono"/>
              <a:ea typeface="Roboto Mono"/>
              <a:cs typeface="Roboto Mono"/>
              <a:sym typeface="Roboto Mono"/>
            </a:endParaRPr>
          </a:p>
          <a:p>
            <a:pPr indent="-317500" lvl="0" marL="457200" rtl="0" algn="l">
              <a:lnSpc>
                <a:spcPct val="150000"/>
              </a:lnSpc>
              <a:spcBef>
                <a:spcPts val="800"/>
              </a:spcBef>
              <a:spcAft>
                <a:spcPts val="0"/>
              </a:spcAft>
              <a:buClr>
                <a:schemeClr val="dk1"/>
              </a:buClr>
              <a:buSzPts val="1400"/>
              <a:buChar char="●"/>
            </a:pPr>
            <a:r>
              <a:rPr lang="en">
                <a:solidFill>
                  <a:schemeClr val="dk1"/>
                </a:solidFill>
                <a:latin typeface="Roboto Mono"/>
                <a:ea typeface="Roboto Mono"/>
                <a:cs typeface="Roboto Mono"/>
                <a:sym typeface="Roboto Mono"/>
              </a:rPr>
              <a:t>stats </a:t>
            </a:r>
            <a:r>
              <a:rPr lang="en">
                <a:solidFill>
                  <a:schemeClr val="dk1"/>
                </a:solidFill>
              </a:rPr>
              <a:t>is the Splunk command.</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latin typeface="Roboto Mono"/>
                <a:ea typeface="Roboto Mono"/>
                <a:cs typeface="Roboto Mono"/>
                <a:sym typeface="Roboto Mono"/>
              </a:rPr>
              <a:t>count </a:t>
            </a:r>
            <a:r>
              <a:rPr lang="en">
                <a:solidFill>
                  <a:schemeClr val="dk1"/>
                </a:solidFill>
              </a:rPr>
              <a:t>provides the number of events.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latin typeface="Roboto Mono"/>
                <a:ea typeface="Roboto Mono"/>
                <a:cs typeface="Roboto Mono"/>
                <a:sym typeface="Roboto Mono"/>
              </a:rPr>
              <a:t>field </a:t>
            </a:r>
            <a:r>
              <a:rPr lang="en">
                <a:solidFill>
                  <a:schemeClr val="dk1"/>
                </a:solidFill>
              </a:rPr>
              <a:t>is a field in the event </a:t>
            </a:r>
            <a:endParaRPr>
              <a:solidFill>
                <a:schemeClr val="dk1"/>
              </a:solidFill>
            </a:endParaRPr>
          </a:p>
          <a:p>
            <a:pPr indent="0" lvl="0" marL="0" rtl="0" algn="l">
              <a:lnSpc>
                <a:spcPct val="150000"/>
              </a:lnSpc>
              <a:spcBef>
                <a:spcPts val="800"/>
              </a:spcBef>
              <a:spcAft>
                <a:spcPts val="0"/>
              </a:spcAft>
              <a:buNone/>
            </a:pPr>
            <a:r>
              <a:rPr lang="en">
                <a:solidFill>
                  <a:schemeClr val="dk1"/>
                </a:solidFill>
              </a:rPr>
              <a:t>This is another SPL command that takes the input from a previous command via a pipe. </a:t>
            </a:r>
            <a:endParaRPr>
              <a:solidFill>
                <a:schemeClr val="dk1"/>
              </a:solidFill>
            </a:endParaRPr>
          </a:p>
          <a:p>
            <a:pPr indent="-317500" lvl="0" marL="457200" rtl="0" algn="l">
              <a:lnSpc>
                <a:spcPct val="150000"/>
              </a:lnSpc>
              <a:spcBef>
                <a:spcPts val="800"/>
              </a:spcBef>
              <a:spcAft>
                <a:spcPts val="0"/>
              </a:spcAft>
              <a:buClr>
                <a:schemeClr val="dk1"/>
              </a:buClr>
              <a:buSzPts val="1400"/>
              <a:buChar char="●"/>
            </a:pPr>
            <a:r>
              <a:rPr lang="en">
                <a:solidFill>
                  <a:schemeClr val="dk1"/>
                </a:solidFill>
              </a:rPr>
              <a:t>The command also takes arguments such as sum or average. </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en">
                <a:solidFill>
                  <a:schemeClr val="dk1"/>
                </a:solidFill>
              </a:rPr>
              <a:t>Example: </a:t>
            </a:r>
            <a:r>
              <a:rPr lang="en">
                <a:solidFill>
                  <a:schemeClr val="dk1"/>
                </a:solidFill>
                <a:latin typeface="Roboto Mono"/>
                <a:ea typeface="Roboto Mono"/>
                <a:cs typeface="Roboto Mono"/>
                <a:sym typeface="Roboto Mono"/>
              </a:rPr>
              <a:t>| stats by count “scr_ip”, “dst_ip”</a:t>
            </a:r>
            <a:endParaRPr>
              <a:solidFill>
                <a:schemeClr val="dk1"/>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9" name="Shape 2219"/>
        <p:cNvGrpSpPr/>
        <p:nvPr/>
      </p:nvGrpSpPr>
      <p:grpSpPr>
        <a:xfrm>
          <a:off x="0" y="0"/>
          <a:ext cx="0" cy="0"/>
          <a:chOff x="0" y="0"/>
          <a:chExt cx="0" cy="0"/>
        </a:xfrm>
      </p:grpSpPr>
      <p:sp>
        <p:nvSpPr>
          <p:cNvPr id="2220" name="Google Shape;2220;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Part 1: Creating the Search</a:t>
            </a:r>
            <a:endParaRPr/>
          </a:p>
        </p:txBody>
      </p:sp>
      <p:sp>
        <p:nvSpPr>
          <p:cNvPr id="2221" name="Google Shape;2221;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2" name="Google Shape;2222;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3" name="Google Shape;2223;p125"/>
          <p:cNvSpPr txBox="1"/>
          <p:nvPr>
            <p:ph idx="3" type="body"/>
          </p:nvPr>
        </p:nvSpPr>
        <p:spPr>
          <a:xfrm>
            <a:off x="175" y="804425"/>
            <a:ext cx="9144000" cy="4101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What fields contain the </a:t>
            </a:r>
            <a:r>
              <a:rPr b="1" lang="en"/>
              <a:t>year(s)</a:t>
            </a:r>
            <a:r>
              <a:rPr lang="en"/>
              <a:t> for the attack?</a:t>
            </a:r>
            <a:endParaRPr/>
          </a:p>
          <a:p>
            <a:pPr indent="0" lvl="0" marL="0" rtl="0" algn="l">
              <a:spcBef>
                <a:spcPts val="800"/>
              </a:spcBef>
              <a:spcAft>
                <a:spcPts val="0"/>
              </a:spcAft>
              <a:buNone/>
            </a:pPr>
            <a:r>
              <a:t/>
            </a:r>
            <a:endParaRPr>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highlight>
                <a:srgbClr val="FFFF00"/>
              </a:highlight>
              <a:latin typeface="Roboto Mono"/>
              <a:ea typeface="Roboto Mono"/>
              <a:cs typeface="Roboto Mono"/>
              <a:sym typeface="Roboto Mono"/>
            </a:endParaRPr>
          </a:p>
          <a:p>
            <a:pPr indent="0" lvl="0" marL="0" rtl="0" algn="l">
              <a:spcBef>
                <a:spcPts val="800"/>
              </a:spcBef>
              <a:spcAft>
                <a:spcPts val="0"/>
              </a:spcAft>
              <a:buNone/>
            </a:pPr>
            <a:r>
              <a:rPr lang="en"/>
              <a:t>Which fields contain the </a:t>
            </a:r>
            <a:r>
              <a:rPr b="1" lang="en"/>
              <a:t>month(s)</a:t>
            </a:r>
            <a:r>
              <a:rPr lang="en"/>
              <a:t> for the attack?</a:t>
            </a:r>
            <a:endParaRPr/>
          </a:p>
          <a:p>
            <a:pPr indent="0" lvl="0" marL="0" rtl="0" algn="l">
              <a:spcBef>
                <a:spcPts val="800"/>
              </a:spcBef>
              <a:spcAft>
                <a:spcPts val="0"/>
              </a:spcAft>
              <a:buClr>
                <a:schemeClr val="dk1"/>
              </a:buClr>
              <a:buSzPts val="1100"/>
              <a:buFont typeface="Arial"/>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What is the </a:t>
            </a:r>
            <a:r>
              <a:rPr b="1" lang="en"/>
              <a:t>attack name?</a:t>
            </a:r>
            <a:endParaRPr b="1"/>
          </a:p>
          <a:p>
            <a:pPr indent="0" lvl="0" marL="0" rtl="0" algn="l">
              <a:spcBef>
                <a:spcPts val="800"/>
              </a:spcBef>
              <a:spcAft>
                <a:spcPts val="0"/>
              </a:spcAft>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rPr lang="en"/>
              <a:t>Using the NIST National Vulnerability Database, what does the attack </a:t>
            </a:r>
            <a:r>
              <a:rPr b="1" lang="en"/>
              <a:t>do</a:t>
            </a:r>
            <a:r>
              <a:rPr lang="en"/>
              <a:t>?</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7" name="Shape 2227"/>
        <p:cNvGrpSpPr/>
        <p:nvPr/>
      </p:nvGrpSpPr>
      <p:grpSpPr>
        <a:xfrm>
          <a:off x="0" y="0"/>
          <a:ext cx="0" cy="0"/>
          <a:chOff x="0" y="0"/>
          <a:chExt cx="0" cy="0"/>
        </a:xfrm>
      </p:grpSpPr>
      <p:sp>
        <p:nvSpPr>
          <p:cNvPr id="2228" name="Google Shape;2228;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Part 1: Creating the Search</a:t>
            </a:r>
            <a:endParaRPr/>
          </a:p>
        </p:txBody>
      </p:sp>
      <p:sp>
        <p:nvSpPr>
          <p:cNvPr id="2229" name="Google Shape;2229;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0" name="Google Shape;2230;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1" name="Google Shape;2231;p126"/>
          <p:cNvSpPr txBox="1"/>
          <p:nvPr>
            <p:ph idx="3" type="body"/>
          </p:nvPr>
        </p:nvSpPr>
        <p:spPr>
          <a:xfrm>
            <a:off x="175" y="804425"/>
            <a:ext cx="9144000" cy="4101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What fields contain the </a:t>
            </a:r>
            <a:r>
              <a:rPr b="1" lang="en"/>
              <a:t>year(s)</a:t>
            </a:r>
            <a:r>
              <a:rPr lang="en"/>
              <a:t> for the attack?</a:t>
            </a:r>
            <a:endParaRPr/>
          </a:p>
          <a:p>
            <a:pPr indent="0" lvl="0" marL="0" rtl="0" algn="l">
              <a:spcBef>
                <a:spcPts val="800"/>
              </a:spcBef>
              <a:spcAft>
                <a:spcPts val="0"/>
              </a:spcAft>
              <a:buNone/>
            </a:pPr>
            <a:r>
              <a:rPr lang="en">
                <a:highlight>
                  <a:srgbClr val="FFFF00"/>
                </a:highlight>
                <a:latin typeface="Roboto Mono"/>
                <a:ea typeface="Roboto Mono"/>
                <a:cs typeface="Roboto Mono"/>
                <a:sym typeface="Roboto Mono"/>
              </a:rPr>
              <a:t>date_year</a:t>
            </a:r>
            <a:endParaRPr>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Which fields contain the </a:t>
            </a:r>
            <a:r>
              <a:rPr b="1" lang="en"/>
              <a:t>month(s)</a:t>
            </a:r>
            <a:r>
              <a:rPr lang="en"/>
              <a:t> for the attack?</a:t>
            </a:r>
            <a:endParaRPr/>
          </a:p>
          <a:p>
            <a:pPr indent="0" lvl="0" marL="0" rtl="0" algn="l">
              <a:spcBef>
                <a:spcPts val="800"/>
              </a:spcBef>
              <a:spcAft>
                <a:spcPts val="0"/>
              </a:spcAft>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What is the </a:t>
            </a:r>
            <a:r>
              <a:rPr b="1" lang="en"/>
              <a:t>attack name?</a:t>
            </a:r>
            <a:endParaRPr b="1"/>
          </a:p>
          <a:p>
            <a:pPr indent="0" lvl="0" marL="0" rtl="0" algn="l">
              <a:spcBef>
                <a:spcPts val="800"/>
              </a:spcBef>
              <a:spcAft>
                <a:spcPts val="0"/>
              </a:spcAft>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rPr lang="en"/>
              <a:t>Using the NIST National Vulnerability Database, what does the attack </a:t>
            </a:r>
            <a:r>
              <a:rPr b="1" lang="en"/>
              <a:t>do</a:t>
            </a:r>
            <a:r>
              <a:rPr lang="en"/>
              <a:t>?</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5" name="Shape 2235"/>
        <p:cNvGrpSpPr/>
        <p:nvPr/>
      </p:nvGrpSpPr>
      <p:grpSpPr>
        <a:xfrm>
          <a:off x="0" y="0"/>
          <a:ext cx="0" cy="0"/>
          <a:chOff x="0" y="0"/>
          <a:chExt cx="0" cy="0"/>
        </a:xfrm>
      </p:grpSpPr>
      <p:sp>
        <p:nvSpPr>
          <p:cNvPr id="2236" name="Google Shape;2236;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Part 1: Creating the Search</a:t>
            </a:r>
            <a:endParaRPr/>
          </a:p>
        </p:txBody>
      </p:sp>
      <p:sp>
        <p:nvSpPr>
          <p:cNvPr id="2237" name="Google Shape;2237;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8" name="Google Shape;2238;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9" name="Google Shape;2239;p127"/>
          <p:cNvSpPr txBox="1"/>
          <p:nvPr>
            <p:ph idx="3" type="body"/>
          </p:nvPr>
        </p:nvSpPr>
        <p:spPr>
          <a:xfrm>
            <a:off x="175" y="804425"/>
            <a:ext cx="9144000" cy="4101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What fields contain the </a:t>
            </a:r>
            <a:r>
              <a:rPr b="1" lang="en"/>
              <a:t>year(s)</a:t>
            </a:r>
            <a:r>
              <a:rPr lang="en"/>
              <a:t> for the attack?</a:t>
            </a:r>
            <a:endParaRPr/>
          </a:p>
          <a:p>
            <a:pPr indent="0" lvl="0" marL="0" rtl="0" algn="l">
              <a:spcBef>
                <a:spcPts val="800"/>
              </a:spcBef>
              <a:spcAft>
                <a:spcPts val="0"/>
              </a:spcAft>
              <a:buNone/>
            </a:pPr>
            <a:r>
              <a:rPr lang="en">
                <a:highlight>
                  <a:srgbClr val="FFFF00"/>
                </a:highlight>
                <a:latin typeface="Roboto Mono"/>
                <a:ea typeface="Roboto Mono"/>
                <a:cs typeface="Roboto Mono"/>
                <a:sym typeface="Roboto Mono"/>
              </a:rPr>
              <a:t>date_year</a:t>
            </a:r>
            <a:endParaRPr>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Which fields contain the </a:t>
            </a:r>
            <a:r>
              <a:rPr b="1" lang="en"/>
              <a:t>month(s) </a:t>
            </a:r>
            <a:r>
              <a:rPr lang="en"/>
              <a:t>for the attack?</a:t>
            </a:r>
            <a:endParaRPr/>
          </a:p>
          <a:p>
            <a:pPr indent="0" lvl="0" marL="0" rtl="0" algn="l">
              <a:spcBef>
                <a:spcPts val="800"/>
              </a:spcBef>
              <a:spcAft>
                <a:spcPts val="0"/>
              </a:spcAft>
              <a:buNone/>
            </a:pPr>
            <a:r>
              <a:rPr lang="en">
                <a:solidFill>
                  <a:schemeClr val="dk1"/>
                </a:solidFill>
                <a:highlight>
                  <a:srgbClr val="FFFF00"/>
                </a:highlight>
                <a:latin typeface="Roboto Mono"/>
                <a:ea typeface="Roboto Mono"/>
                <a:cs typeface="Roboto Mono"/>
                <a:sym typeface="Roboto Mono"/>
              </a:rPr>
              <a:t>date_month</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What is the </a:t>
            </a:r>
            <a:r>
              <a:rPr b="1" lang="en"/>
              <a:t>attack name?</a:t>
            </a:r>
            <a:endParaRPr b="1"/>
          </a:p>
          <a:p>
            <a:pPr indent="0" lvl="0" marL="0" rtl="0" algn="l">
              <a:spcBef>
                <a:spcPts val="800"/>
              </a:spcBef>
              <a:spcAft>
                <a:spcPts val="0"/>
              </a:spcAft>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rPr lang="en"/>
              <a:t>Using the NIST National Vulnerability Database, what does the attack </a:t>
            </a:r>
            <a:r>
              <a:rPr b="1" lang="en"/>
              <a:t>do</a:t>
            </a:r>
            <a:r>
              <a:rPr lang="en"/>
              <a:t>?</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Google Shape;2244;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Part 1: Creating the Search</a:t>
            </a:r>
            <a:endParaRPr/>
          </a:p>
        </p:txBody>
      </p:sp>
      <p:sp>
        <p:nvSpPr>
          <p:cNvPr id="2245" name="Google Shape;2245;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6" name="Google Shape;2246;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7" name="Google Shape;2247;p128"/>
          <p:cNvSpPr txBox="1"/>
          <p:nvPr>
            <p:ph idx="3" type="body"/>
          </p:nvPr>
        </p:nvSpPr>
        <p:spPr>
          <a:xfrm>
            <a:off x="175" y="804425"/>
            <a:ext cx="9144000" cy="4101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What fields contain the </a:t>
            </a:r>
            <a:r>
              <a:rPr b="1" lang="en"/>
              <a:t>year(s)</a:t>
            </a:r>
            <a:r>
              <a:rPr lang="en"/>
              <a:t> for the attack?</a:t>
            </a:r>
            <a:endParaRPr/>
          </a:p>
          <a:p>
            <a:pPr indent="0" lvl="0" marL="0" rtl="0" algn="l">
              <a:spcBef>
                <a:spcPts val="800"/>
              </a:spcBef>
              <a:spcAft>
                <a:spcPts val="0"/>
              </a:spcAft>
              <a:buNone/>
            </a:pPr>
            <a:r>
              <a:rPr lang="en">
                <a:highlight>
                  <a:srgbClr val="FFFF00"/>
                </a:highlight>
                <a:latin typeface="Roboto Mono"/>
                <a:ea typeface="Roboto Mono"/>
                <a:cs typeface="Roboto Mono"/>
                <a:sym typeface="Roboto Mono"/>
              </a:rPr>
              <a:t>date_year</a:t>
            </a:r>
            <a:endParaRPr>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Which fields contain the </a:t>
            </a:r>
            <a:r>
              <a:rPr b="1" lang="en"/>
              <a:t>month(s)</a:t>
            </a:r>
            <a:r>
              <a:rPr lang="en"/>
              <a:t> for the attack?</a:t>
            </a:r>
            <a:endParaRPr/>
          </a:p>
          <a:p>
            <a:pPr indent="0" lvl="0" marL="0" rtl="0" algn="l">
              <a:spcBef>
                <a:spcPts val="800"/>
              </a:spcBef>
              <a:spcAft>
                <a:spcPts val="0"/>
              </a:spcAft>
              <a:buNone/>
            </a:pPr>
            <a:r>
              <a:rPr lang="en">
                <a:solidFill>
                  <a:schemeClr val="dk1"/>
                </a:solidFill>
                <a:highlight>
                  <a:srgbClr val="FFFF00"/>
                </a:highlight>
                <a:latin typeface="Roboto Mono"/>
                <a:ea typeface="Roboto Mono"/>
                <a:cs typeface="Roboto Mono"/>
                <a:sym typeface="Roboto Mono"/>
              </a:rPr>
              <a:t>date_month</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What is the </a:t>
            </a:r>
            <a:r>
              <a:rPr b="1" lang="en"/>
              <a:t>attack name?</a:t>
            </a:r>
            <a:endParaRPr b="1"/>
          </a:p>
          <a:p>
            <a:pPr indent="0" lvl="0" marL="0" rtl="0" algn="l">
              <a:spcBef>
                <a:spcPts val="800"/>
              </a:spcBef>
              <a:spcAft>
                <a:spcPts val="0"/>
              </a:spcAft>
              <a:buNone/>
            </a:pPr>
            <a:r>
              <a:rPr lang="en">
                <a:solidFill>
                  <a:schemeClr val="dk1"/>
                </a:solidFill>
                <a:highlight>
                  <a:srgbClr val="FFFF00"/>
                </a:highlight>
                <a:latin typeface="Roboto Mono"/>
                <a:ea typeface="Roboto Mono"/>
                <a:cs typeface="Roboto Mono"/>
                <a:sym typeface="Roboto Mono"/>
              </a:rPr>
              <a:t>Oracle.9i,TNS.OneByte.Dos</a:t>
            </a:r>
            <a:endParaRPr b="1"/>
          </a:p>
          <a:p>
            <a:pPr indent="0" lvl="0" marL="0" rtl="0" algn="l">
              <a:spcBef>
                <a:spcPts val="800"/>
              </a:spcBef>
              <a:spcAft>
                <a:spcPts val="0"/>
              </a:spcAft>
              <a:buNone/>
            </a:pPr>
            <a:r>
              <a:t/>
            </a:r>
            <a:endParaRPr b="1"/>
          </a:p>
          <a:p>
            <a:pPr indent="0" lvl="0" marL="0" rtl="0" algn="l">
              <a:spcBef>
                <a:spcPts val="800"/>
              </a:spcBef>
              <a:spcAft>
                <a:spcPts val="0"/>
              </a:spcAft>
              <a:buNone/>
            </a:pPr>
            <a:r>
              <a:rPr lang="en"/>
              <a:t>Using the NIST National Vulnerability Database, what does the attack </a:t>
            </a:r>
            <a:r>
              <a:rPr b="1" lang="en"/>
              <a:t>do</a:t>
            </a:r>
            <a:r>
              <a:rPr lang="en"/>
              <a:t>?</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1" name="Shape 2251"/>
        <p:cNvGrpSpPr/>
        <p:nvPr/>
      </p:nvGrpSpPr>
      <p:grpSpPr>
        <a:xfrm>
          <a:off x="0" y="0"/>
          <a:ext cx="0" cy="0"/>
          <a:chOff x="0" y="0"/>
          <a:chExt cx="0" cy="0"/>
        </a:xfrm>
      </p:grpSpPr>
      <p:sp>
        <p:nvSpPr>
          <p:cNvPr id="2252" name="Google Shape;2252;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Part 1: Creating the Search</a:t>
            </a:r>
            <a:endParaRPr/>
          </a:p>
        </p:txBody>
      </p:sp>
      <p:sp>
        <p:nvSpPr>
          <p:cNvPr id="2253" name="Google Shape;2253;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4" name="Google Shape;2254;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5" name="Google Shape;2255;p129"/>
          <p:cNvSpPr txBox="1"/>
          <p:nvPr>
            <p:ph idx="3" type="body"/>
          </p:nvPr>
        </p:nvSpPr>
        <p:spPr>
          <a:xfrm>
            <a:off x="175" y="804425"/>
            <a:ext cx="9144000" cy="4101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What fields contain the </a:t>
            </a:r>
            <a:r>
              <a:rPr b="1" lang="en"/>
              <a:t>years</a:t>
            </a:r>
            <a:r>
              <a:rPr lang="en"/>
              <a:t> for the attack?</a:t>
            </a:r>
            <a:endParaRPr/>
          </a:p>
          <a:p>
            <a:pPr indent="0" lvl="0" marL="0" rtl="0" algn="l">
              <a:spcBef>
                <a:spcPts val="800"/>
              </a:spcBef>
              <a:spcAft>
                <a:spcPts val="0"/>
              </a:spcAft>
              <a:buNone/>
            </a:pPr>
            <a:r>
              <a:rPr lang="en">
                <a:highlight>
                  <a:srgbClr val="FFFF00"/>
                </a:highlight>
                <a:latin typeface="Roboto Mono"/>
                <a:ea typeface="Roboto Mono"/>
                <a:cs typeface="Roboto Mono"/>
                <a:sym typeface="Roboto Mono"/>
              </a:rPr>
              <a:t>date_year</a:t>
            </a:r>
            <a:endParaRPr>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Which fields contain the </a:t>
            </a:r>
            <a:r>
              <a:rPr b="1" lang="en"/>
              <a:t>months</a:t>
            </a:r>
            <a:r>
              <a:rPr lang="en"/>
              <a:t> for the attack?</a:t>
            </a:r>
            <a:endParaRPr/>
          </a:p>
          <a:p>
            <a:pPr indent="0" lvl="0" marL="0" rtl="0" algn="l">
              <a:spcBef>
                <a:spcPts val="800"/>
              </a:spcBef>
              <a:spcAft>
                <a:spcPts val="0"/>
              </a:spcAft>
              <a:buNone/>
            </a:pPr>
            <a:r>
              <a:rPr lang="en">
                <a:solidFill>
                  <a:schemeClr val="dk1"/>
                </a:solidFill>
                <a:highlight>
                  <a:srgbClr val="FFFF00"/>
                </a:highlight>
                <a:latin typeface="Roboto Mono"/>
                <a:ea typeface="Roboto Mono"/>
                <a:cs typeface="Roboto Mono"/>
                <a:sym typeface="Roboto Mono"/>
              </a:rPr>
              <a:t>date_month</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What is the </a:t>
            </a:r>
            <a:r>
              <a:rPr b="1" lang="en"/>
              <a:t>attack name?</a:t>
            </a:r>
            <a:endParaRPr b="1"/>
          </a:p>
          <a:p>
            <a:pPr indent="0" lvl="0" marL="0" rtl="0" algn="l">
              <a:spcBef>
                <a:spcPts val="800"/>
              </a:spcBef>
              <a:spcAft>
                <a:spcPts val="0"/>
              </a:spcAft>
              <a:buNone/>
            </a:pPr>
            <a:r>
              <a:rPr lang="en">
                <a:solidFill>
                  <a:schemeClr val="dk1"/>
                </a:solidFill>
                <a:highlight>
                  <a:srgbClr val="FFFF00"/>
                </a:highlight>
                <a:latin typeface="Roboto Mono"/>
                <a:ea typeface="Roboto Mono"/>
                <a:cs typeface="Roboto Mono"/>
                <a:sym typeface="Roboto Mono"/>
              </a:rPr>
              <a:t>Oracle.9i,TNS.OneByte.Dos</a:t>
            </a:r>
            <a:endParaRPr b="1"/>
          </a:p>
          <a:p>
            <a:pPr indent="0" lvl="0" marL="0" rtl="0" algn="l">
              <a:spcBef>
                <a:spcPts val="800"/>
              </a:spcBef>
              <a:spcAft>
                <a:spcPts val="0"/>
              </a:spcAft>
              <a:buNone/>
            </a:pPr>
            <a:r>
              <a:t/>
            </a:r>
            <a:endParaRPr b="1"/>
          </a:p>
          <a:p>
            <a:pPr indent="0" lvl="0" marL="0" rtl="0" algn="l">
              <a:spcBef>
                <a:spcPts val="800"/>
              </a:spcBef>
              <a:spcAft>
                <a:spcPts val="0"/>
              </a:spcAft>
              <a:buNone/>
            </a:pPr>
            <a:r>
              <a:rPr lang="en"/>
              <a:t>Using the NIST National Vulnerability Database, what does the attack </a:t>
            </a:r>
            <a:r>
              <a:rPr b="1" lang="en"/>
              <a:t>do</a:t>
            </a:r>
            <a:r>
              <a:rPr lang="en"/>
              <a:t>?</a:t>
            </a:r>
            <a:endParaRPr/>
          </a:p>
          <a:p>
            <a:pPr indent="0" lvl="0" marL="0" rtl="0" algn="l">
              <a:spcBef>
                <a:spcPts val="800"/>
              </a:spcBef>
              <a:spcAft>
                <a:spcPts val="0"/>
              </a:spcAft>
              <a:buNone/>
            </a:pPr>
            <a:r>
              <a:rPr lang="en">
                <a:solidFill>
                  <a:schemeClr val="dk1"/>
                </a:solidFill>
                <a:highlight>
                  <a:srgbClr val="FFFF00"/>
                </a:highlight>
              </a:rPr>
              <a:t>“The Transparent Network Substrate (TNS) Listener in Oracle 9i 9.0.1.1 allows remote attackers to cause a denial of service (CPU consumption) via a single malformed TCP packet to port 1521.” </a:t>
            </a:r>
            <a:endParaRPr>
              <a:solidFill>
                <a:schemeClr val="dk1"/>
              </a:solidFill>
              <a:highlight>
                <a:srgbClr val="FFFF00"/>
              </a:highlight>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9" name="Shape 2259"/>
        <p:cNvGrpSpPr/>
        <p:nvPr/>
      </p:nvGrpSpPr>
      <p:grpSpPr>
        <a:xfrm>
          <a:off x="0" y="0"/>
          <a:ext cx="0" cy="0"/>
          <a:chOff x="0" y="0"/>
          <a:chExt cx="0" cy="0"/>
        </a:xfrm>
      </p:grpSpPr>
      <p:sp>
        <p:nvSpPr>
          <p:cNvPr id="2260" name="Google Shape;2260;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Part 1: Creating the Search</a:t>
            </a:r>
            <a:endParaRPr/>
          </a:p>
        </p:txBody>
      </p:sp>
      <p:sp>
        <p:nvSpPr>
          <p:cNvPr id="2261" name="Google Shape;2261;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2" name="Google Shape;2262;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3" name="Google Shape;2263;p130"/>
          <p:cNvSpPr txBox="1"/>
          <p:nvPr>
            <p:ph idx="3" type="body"/>
          </p:nvPr>
        </p:nvSpPr>
        <p:spPr>
          <a:xfrm>
            <a:off x="175" y="804425"/>
            <a:ext cx="9144000" cy="4101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Create an SPL search command that searches the firewall IPS event logs using the attack name and returns: </a:t>
            </a:r>
            <a:endParaRPr/>
          </a:p>
          <a:p>
            <a:pPr indent="-317500" lvl="0" marL="457200" rtl="0" algn="l">
              <a:lnSpc>
                <a:spcPct val="115000"/>
              </a:lnSpc>
              <a:spcBef>
                <a:spcPts val="800"/>
              </a:spcBef>
              <a:spcAft>
                <a:spcPts val="0"/>
              </a:spcAft>
              <a:buSzPts val="1400"/>
              <a:buChar char="●"/>
            </a:pPr>
            <a:r>
              <a:rPr lang="en"/>
              <a:t>The count of attacks by </a:t>
            </a:r>
            <a:r>
              <a:rPr lang="en">
                <a:latin typeface="Roboto Mono"/>
                <a:ea typeface="Roboto Mono"/>
                <a:cs typeface="Roboto Mono"/>
                <a:sym typeface="Roboto Mono"/>
              </a:rPr>
              <a:t>year</a:t>
            </a:r>
            <a:r>
              <a:rPr lang="en"/>
              <a:t> and </a:t>
            </a:r>
            <a:r>
              <a:rPr lang="en">
                <a:latin typeface="Roboto Mono"/>
                <a:ea typeface="Roboto Mono"/>
                <a:cs typeface="Roboto Mono"/>
                <a:sym typeface="Roboto Mono"/>
              </a:rPr>
              <a:t>month</a:t>
            </a:r>
            <a:endParaRPr>
              <a:latin typeface="Roboto Mono"/>
              <a:ea typeface="Roboto Mono"/>
              <a:cs typeface="Roboto Mono"/>
              <a:sym typeface="Roboto Mono"/>
            </a:endParaRPr>
          </a:p>
          <a:p>
            <a:pPr indent="-317500" lvl="0" marL="457200" rtl="0" algn="l">
              <a:lnSpc>
                <a:spcPct val="115000"/>
              </a:lnSpc>
              <a:spcBef>
                <a:spcPts val="0"/>
              </a:spcBef>
              <a:spcAft>
                <a:spcPts val="0"/>
              </a:spcAft>
              <a:buSzPts val="1400"/>
              <a:buChar char="●"/>
            </a:pPr>
            <a:r>
              <a:rPr lang="en"/>
              <a:t>Then sorts the counts in descending order</a:t>
            </a:r>
            <a:endParaRPr/>
          </a:p>
          <a:p>
            <a:pPr indent="-317500" lvl="0" marL="457200" rtl="0" algn="l">
              <a:lnSpc>
                <a:spcPct val="115000"/>
              </a:lnSpc>
              <a:spcBef>
                <a:spcPts val="0"/>
              </a:spcBef>
              <a:spcAft>
                <a:spcPts val="0"/>
              </a:spcAft>
              <a:buSzPts val="1400"/>
              <a:buChar char="●"/>
            </a:pPr>
            <a:r>
              <a:rPr lang="en"/>
              <a:t>Executes the search using </a:t>
            </a:r>
            <a:r>
              <a:rPr lang="en">
                <a:latin typeface="Roboto Mono"/>
                <a:ea typeface="Roboto Mono"/>
                <a:cs typeface="Roboto Mono"/>
                <a:sym typeface="Roboto Mono"/>
              </a:rPr>
              <a:t>All Time</a:t>
            </a:r>
            <a:r>
              <a:rPr lang="en"/>
              <a:t>. </a:t>
            </a:r>
            <a:endParaRPr/>
          </a:p>
          <a:p>
            <a:pPr indent="0" lvl="0" marL="0" rtl="0" algn="l">
              <a:lnSpc>
                <a:spcPct val="115000"/>
              </a:lnSpc>
              <a:spcBef>
                <a:spcPts val="800"/>
              </a:spcBef>
              <a:spcAft>
                <a:spcPts val="0"/>
              </a:spcAft>
              <a:buNone/>
            </a:pPr>
            <a:r>
              <a:t/>
            </a:r>
            <a:endParaRPr/>
          </a:p>
          <a:p>
            <a:pPr indent="0" lvl="0" marL="0" rtl="0" algn="l">
              <a:lnSpc>
                <a:spcPct val="150000"/>
              </a:lnSpc>
              <a:spcBef>
                <a:spcPts val="800"/>
              </a:spcBef>
              <a:spcAft>
                <a:spcPts val="8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7" name="Shape 2267"/>
        <p:cNvGrpSpPr/>
        <p:nvPr/>
      </p:nvGrpSpPr>
      <p:grpSpPr>
        <a:xfrm>
          <a:off x="0" y="0"/>
          <a:ext cx="0" cy="0"/>
          <a:chOff x="0" y="0"/>
          <a:chExt cx="0" cy="0"/>
        </a:xfrm>
      </p:grpSpPr>
      <p:sp>
        <p:nvSpPr>
          <p:cNvPr id="2268" name="Google Shape;2268;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Part 1: Creating the Search</a:t>
            </a:r>
            <a:endParaRPr/>
          </a:p>
        </p:txBody>
      </p:sp>
      <p:sp>
        <p:nvSpPr>
          <p:cNvPr id="2269" name="Google Shape;2269;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0" name="Google Shape;2270;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1" name="Google Shape;2271;p131"/>
          <p:cNvSpPr txBox="1"/>
          <p:nvPr>
            <p:ph idx="3" type="body"/>
          </p:nvPr>
        </p:nvSpPr>
        <p:spPr>
          <a:xfrm>
            <a:off x="175" y="804425"/>
            <a:ext cx="9144000" cy="2551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Create an SPL search command that searches the firewall IPS event logs using the attack name and returns: </a:t>
            </a:r>
            <a:endParaRPr/>
          </a:p>
          <a:p>
            <a:pPr indent="-317500" lvl="0" marL="457200" rtl="0" algn="l">
              <a:lnSpc>
                <a:spcPct val="115000"/>
              </a:lnSpc>
              <a:spcBef>
                <a:spcPts val="800"/>
              </a:spcBef>
              <a:spcAft>
                <a:spcPts val="0"/>
              </a:spcAft>
              <a:buSzPts val="1400"/>
              <a:buChar char="●"/>
            </a:pPr>
            <a:r>
              <a:rPr lang="en"/>
              <a:t>The count of attacks by </a:t>
            </a:r>
            <a:r>
              <a:rPr lang="en">
                <a:latin typeface="Roboto Mono"/>
                <a:ea typeface="Roboto Mono"/>
                <a:cs typeface="Roboto Mono"/>
                <a:sym typeface="Roboto Mono"/>
              </a:rPr>
              <a:t>year</a:t>
            </a:r>
            <a:r>
              <a:rPr lang="en"/>
              <a:t> and </a:t>
            </a:r>
            <a:r>
              <a:rPr lang="en">
                <a:latin typeface="Roboto Mono"/>
                <a:ea typeface="Roboto Mono"/>
                <a:cs typeface="Roboto Mono"/>
                <a:sym typeface="Roboto Mono"/>
              </a:rPr>
              <a:t>month</a:t>
            </a:r>
            <a:endParaRPr>
              <a:latin typeface="Roboto Mono"/>
              <a:ea typeface="Roboto Mono"/>
              <a:cs typeface="Roboto Mono"/>
              <a:sym typeface="Roboto Mono"/>
            </a:endParaRPr>
          </a:p>
          <a:p>
            <a:pPr indent="-317500" lvl="0" marL="457200" rtl="0" algn="l">
              <a:lnSpc>
                <a:spcPct val="115000"/>
              </a:lnSpc>
              <a:spcBef>
                <a:spcPts val="0"/>
              </a:spcBef>
              <a:spcAft>
                <a:spcPts val="0"/>
              </a:spcAft>
              <a:buSzPts val="1400"/>
              <a:buChar char="●"/>
            </a:pPr>
            <a:r>
              <a:rPr lang="en"/>
              <a:t>Then sorts the counts in descending order</a:t>
            </a:r>
            <a:endParaRPr/>
          </a:p>
          <a:p>
            <a:pPr indent="-317500" lvl="0" marL="457200" rtl="0" algn="l">
              <a:lnSpc>
                <a:spcPct val="115000"/>
              </a:lnSpc>
              <a:spcBef>
                <a:spcPts val="0"/>
              </a:spcBef>
              <a:spcAft>
                <a:spcPts val="0"/>
              </a:spcAft>
              <a:buSzPts val="1400"/>
              <a:buChar char="●"/>
            </a:pPr>
            <a:r>
              <a:rPr lang="en"/>
              <a:t>Executes the search using </a:t>
            </a:r>
            <a:r>
              <a:rPr lang="en">
                <a:latin typeface="Roboto Mono"/>
                <a:ea typeface="Roboto Mono"/>
                <a:cs typeface="Roboto Mono"/>
                <a:sym typeface="Roboto Mono"/>
              </a:rPr>
              <a:t>All Time</a:t>
            </a:r>
            <a:r>
              <a:rPr lang="en"/>
              <a:t>. </a:t>
            </a:r>
            <a:endParaRPr/>
          </a:p>
          <a:p>
            <a:pPr indent="0" lvl="0" marL="0" rtl="0" algn="l">
              <a:lnSpc>
                <a:spcPct val="115000"/>
              </a:lnSpc>
              <a:spcBef>
                <a:spcPts val="800"/>
              </a:spcBef>
              <a:spcAft>
                <a:spcPts val="0"/>
              </a:spcAft>
              <a:buNone/>
            </a:pPr>
            <a:r>
              <a:t/>
            </a:r>
            <a:endParaRPr sz="600"/>
          </a:p>
          <a:p>
            <a:pPr indent="0" lvl="0" marL="0" rtl="0" algn="l">
              <a:lnSpc>
                <a:spcPct val="115000"/>
              </a:lnSpc>
              <a:spcBef>
                <a:spcPts val="800"/>
              </a:spcBef>
              <a:spcAft>
                <a:spcPts val="0"/>
              </a:spcAft>
              <a:buNone/>
            </a:pPr>
            <a:r>
              <a:rPr lang="en"/>
              <a:t>Add the SPL stats and sort command: </a:t>
            </a:r>
            <a:endParaRPr/>
          </a:p>
          <a:p>
            <a:pPr indent="0" lvl="0" marL="0" rtl="0" algn="l">
              <a:lnSpc>
                <a:spcPct val="115000"/>
              </a:lnSpc>
              <a:spcBef>
                <a:spcPts val="800"/>
              </a:spcBef>
              <a:spcAft>
                <a:spcPts val="0"/>
              </a:spcAft>
              <a:buNone/>
            </a:pPr>
            <a:r>
              <a:rPr lang="en">
                <a:latin typeface="Roboto Mono"/>
                <a:ea typeface="Roboto Mono"/>
                <a:cs typeface="Roboto Mono"/>
                <a:sym typeface="Roboto Mono"/>
              </a:rPr>
              <a:t>|stats count by date_year, date_month | sort - count</a:t>
            </a:r>
            <a:endParaRPr>
              <a:latin typeface="Roboto Mono"/>
              <a:ea typeface="Roboto Mono"/>
              <a:cs typeface="Roboto Mono"/>
              <a:sym typeface="Roboto Mono"/>
            </a:endParaRPr>
          </a:p>
          <a:p>
            <a:pPr indent="0" lvl="0" marL="0" rtl="0" algn="l">
              <a:lnSpc>
                <a:spcPct val="115000"/>
              </a:lnSpc>
              <a:spcBef>
                <a:spcPts val="800"/>
              </a:spcBef>
              <a:spcAft>
                <a:spcPts val="0"/>
              </a:spcAft>
              <a:buNone/>
            </a:pPr>
            <a:r>
              <a:t/>
            </a:r>
            <a:endParaRPr sz="600">
              <a:highlight>
                <a:srgbClr val="FFFF00"/>
              </a:highlight>
              <a:latin typeface="Roboto Mono"/>
              <a:ea typeface="Roboto Mono"/>
              <a:cs typeface="Roboto Mono"/>
              <a:sym typeface="Roboto Mono"/>
            </a:endParaRPr>
          </a:p>
          <a:p>
            <a:pPr indent="0" lvl="0" marL="0" rtl="0" algn="l">
              <a:lnSpc>
                <a:spcPct val="115000"/>
              </a:lnSpc>
              <a:spcBef>
                <a:spcPts val="800"/>
              </a:spcBef>
              <a:spcAft>
                <a:spcPts val="0"/>
              </a:spcAft>
              <a:buNone/>
            </a:pPr>
            <a:r>
              <a:rPr b="1" lang="en">
                <a:highlight>
                  <a:srgbClr val="FFFF00"/>
                </a:highlight>
                <a:latin typeface="Roboto Mono"/>
                <a:ea typeface="Roboto Mono"/>
                <a:cs typeface="Roboto Mono"/>
                <a:sym typeface="Roboto Mono"/>
              </a:rPr>
              <a:t>fortinet_logs.csv attack_name=Oracle.9i.TNS.OneByte.DoS | stats count by date_year, date_month | sort - count</a:t>
            </a:r>
            <a:endParaRPr b="1">
              <a:highlight>
                <a:srgbClr val="FFFF00"/>
              </a:highlight>
              <a:latin typeface="Roboto Mono"/>
              <a:ea typeface="Roboto Mono"/>
              <a:cs typeface="Roboto Mono"/>
              <a:sym typeface="Roboto Mono"/>
            </a:endParaRPr>
          </a:p>
          <a:p>
            <a:pPr indent="0" lvl="0" marL="0" rtl="0" algn="l">
              <a:lnSpc>
                <a:spcPct val="150000"/>
              </a:lnSpc>
              <a:spcBef>
                <a:spcPts val="800"/>
              </a:spcBef>
              <a:spcAft>
                <a:spcPts val="8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Google Shape;2048;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Day 2 Recap</a:t>
            </a:r>
            <a:endParaRPr/>
          </a:p>
        </p:txBody>
      </p:sp>
      <p:sp>
        <p:nvSpPr>
          <p:cNvPr id="2049" name="Google Shape;2049;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Last class, we used Splunk to investigate if brute force attacks were occurring at a website. </a:t>
            </a:r>
            <a:endParaRPr/>
          </a:p>
        </p:txBody>
      </p:sp>
      <p:sp>
        <p:nvSpPr>
          <p:cNvPr id="2050" name="Google Shape;2050;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1" name="Google Shape;2051;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2" name="Google Shape;2052;p105"/>
          <p:cNvSpPr txBox="1"/>
          <p:nvPr>
            <p:ph idx="3" type="body"/>
          </p:nvPr>
        </p:nvSpPr>
        <p:spPr>
          <a:xfrm>
            <a:off x="175" y="1475950"/>
            <a:ext cx="9144000" cy="3430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We looked at the </a:t>
            </a:r>
            <a:r>
              <a:rPr b="1" lang="en"/>
              <a:t>volume of activity</a:t>
            </a:r>
            <a:r>
              <a:rPr lang="en"/>
              <a:t> at the site and developed a </a:t>
            </a:r>
            <a:r>
              <a:rPr b="1" lang="en"/>
              <a:t>baseline</a:t>
            </a:r>
            <a:r>
              <a:rPr lang="en"/>
              <a:t> and </a:t>
            </a:r>
            <a:r>
              <a:rPr b="1" lang="en"/>
              <a:t>threshold</a:t>
            </a:r>
            <a:r>
              <a:rPr lang="en"/>
              <a:t>. </a:t>
            </a:r>
            <a:endParaRPr/>
          </a:p>
          <a:p>
            <a:pPr indent="-317500" lvl="0" marL="457200" rtl="0" algn="l">
              <a:lnSpc>
                <a:spcPct val="150000"/>
              </a:lnSpc>
              <a:spcBef>
                <a:spcPts val="800"/>
              </a:spcBef>
              <a:spcAft>
                <a:spcPts val="0"/>
              </a:spcAft>
              <a:buSzPts val="1400"/>
              <a:buChar char="●"/>
            </a:pPr>
            <a:r>
              <a:rPr lang="en"/>
              <a:t>A </a:t>
            </a:r>
            <a:r>
              <a:rPr b="1" lang="en"/>
              <a:t>baseline </a:t>
            </a:r>
            <a:r>
              <a:rPr lang="en"/>
              <a:t>differentiates between a real attack and normal daily activity. </a:t>
            </a:r>
            <a:endParaRPr/>
          </a:p>
          <a:p>
            <a:pPr indent="-317500" lvl="0" marL="457200" rtl="0" algn="l">
              <a:lnSpc>
                <a:spcPct val="150000"/>
              </a:lnSpc>
              <a:spcBef>
                <a:spcPts val="0"/>
              </a:spcBef>
              <a:spcAft>
                <a:spcPts val="0"/>
              </a:spcAft>
              <a:buSzPts val="1400"/>
              <a:buChar char="●"/>
            </a:pPr>
            <a:r>
              <a:rPr lang="en"/>
              <a:t>A </a:t>
            </a:r>
            <a:r>
              <a:rPr b="1" lang="en"/>
              <a:t>threshold </a:t>
            </a:r>
            <a:r>
              <a:rPr lang="en"/>
              <a:t>is the volume of activity at which an alert is triggered.</a:t>
            </a:r>
            <a:r>
              <a:rPr b="1" lang="en"/>
              <a:t> </a:t>
            </a:r>
            <a:endParaRPr b="1"/>
          </a:p>
          <a:p>
            <a:pPr indent="0" lvl="0" marL="0" rtl="0" algn="l">
              <a:lnSpc>
                <a:spcPct val="150000"/>
              </a:lnSpc>
              <a:spcBef>
                <a:spcPts val="800"/>
              </a:spcBef>
              <a:spcAft>
                <a:spcPts val="8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5" name="Shape 2275"/>
        <p:cNvGrpSpPr/>
        <p:nvPr/>
      </p:nvGrpSpPr>
      <p:grpSpPr>
        <a:xfrm>
          <a:off x="0" y="0"/>
          <a:ext cx="0" cy="0"/>
          <a:chOff x="0" y="0"/>
          <a:chExt cx="0" cy="0"/>
        </a:xfrm>
      </p:grpSpPr>
      <p:sp>
        <p:nvSpPr>
          <p:cNvPr id="2276" name="Google Shape;2276;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a:t>
            </a:r>
            <a:endParaRPr/>
          </a:p>
        </p:txBody>
      </p:sp>
      <p:sp>
        <p:nvSpPr>
          <p:cNvPr id="2277" name="Google Shape;2277;p132"/>
          <p:cNvSpPr txBox="1"/>
          <p:nvPr>
            <p:ph idx="1" type="subTitle"/>
          </p:nvPr>
        </p:nvSpPr>
        <p:spPr>
          <a:xfrm>
            <a:off x="96375" y="675975"/>
            <a:ext cx="8773200" cy="16377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sz="1400"/>
              <a:t>2. Creating the Statistical Report</a:t>
            </a:r>
            <a:endParaRPr b="1" sz="1400"/>
          </a:p>
          <a:p>
            <a:pPr indent="0" lvl="0" marL="0" rtl="0" algn="l">
              <a:lnSpc>
                <a:spcPct val="115000"/>
              </a:lnSpc>
              <a:spcBef>
                <a:spcPts val="1200"/>
              </a:spcBef>
              <a:spcAft>
                <a:spcPts val="0"/>
              </a:spcAft>
              <a:buNone/>
            </a:pPr>
            <a:r>
              <a:rPr b="1" lang="en" sz="1400"/>
              <a:t>Save the search as a Report with the titler </a:t>
            </a:r>
            <a:r>
              <a:rPr b="1" lang="en" sz="1400">
                <a:latin typeface="Roboto Mono"/>
                <a:ea typeface="Roboto Mono"/>
                <a:cs typeface="Roboto Mono"/>
                <a:sym typeface="Roboto Mono"/>
              </a:rPr>
              <a:t>OPS115: Firewall IPS Report</a:t>
            </a:r>
            <a:endParaRPr b="1" sz="1400">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400">
              <a:highlight>
                <a:srgbClr val="FFFF00"/>
              </a:highlight>
            </a:endParaRPr>
          </a:p>
          <a:p>
            <a:pPr indent="0" lvl="0" marL="0" rtl="0" algn="l">
              <a:lnSpc>
                <a:spcPct val="115000"/>
              </a:lnSpc>
              <a:spcBef>
                <a:spcPts val="1200"/>
              </a:spcBef>
              <a:spcAft>
                <a:spcPts val="0"/>
              </a:spcAft>
              <a:buNone/>
            </a:pPr>
            <a:r>
              <a:t/>
            </a:r>
            <a:endParaRPr sz="1400">
              <a:highlight>
                <a:srgbClr val="FFFF00"/>
              </a:highlight>
            </a:endParaRPr>
          </a:p>
          <a:p>
            <a:pPr indent="0" lvl="0" marL="0" rtl="0" algn="l">
              <a:lnSpc>
                <a:spcPct val="115000"/>
              </a:lnSpc>
              <a:spcBef>
                <a:spcPts val="1200"/>
              </a:spcBef>
              <a:spcAft>
                <a:spcPts val="0"/>
              </a:spcAft>
              <a:buNone/>
            </a:pPr>
            <a:r>
              <a:t/>
            </a:r>
            <a:endParaRPr sz="1400">
              <a:highlight>
                <a:srgbClr val="FFFF00"/>
              </a:highlight>
            </a:endParaRPr>
          </a:p>
          <a:p>
            <a:pPr indent="0" lvl="0" marL="0" rtl="0" algn="l">
              <a:lnSpc>
                <a:spcPct val="115000"/>
              </a:lnSpc>
              <a:spcBef>
                <a:spcPts val="1200"/>
              </a:spcBef>
              <a:spcAft>
                <a:spcPts val="0"/>
              </a:spcAft>
              <a:buNone/>
            </a:pPr>
            <a:r>
              <a:rPr b="1" lang="en" sz="1400"/>
              <a:t>3. Find and Display the Report in the Reports list</a:t>
            </a:r>
            <a:endParaRPr b="1" sz="1400"/>
          </a:p>
          <a:p>
            <a:pPr indent="0" lvl="0" marL="0" rtl="0" algn="l">
              <a:lnSpc>
                <a:spcPct val="115000"/>
              </a:lnSpc>
              <a:spcBef>
                <a:spcPts val="1200"/>
              </a:spcBef>
              <a:spcAft>
                <a:spcPts val="0"/>
              </a:spcAft>
              <a:buNone/>
            </a:pPr>
            <a:r>
              <a:t/>
            </a:r>
            <a:endParaRPr b="1" sz="1400"/>
          </a:p>
          <a:p>
            <a:pPr indent="0" lvl="0" marL="0" rtl="0" algn="l">
              <a:lnSpc>
                <a:spcPct val="115000"/>
              </a:lnSpc>
              <a:spcBef>
                <a:spcPts val="1200"/>
              </a:spcBef>
              <a:spcAft>
                <a:spcPts val="0"/>
              </a:spcAft>
              <a:buNone/>
            </a:pPr>
            <a:r>
              <a:t/>
            </a:r>
            <a:endParaRPr b="1" sz="14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t/>
            </a:r>
            <a:endParaRPr b="1" sz="1400">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200">
              <a:latin typeface="Arial"/>
              <a:ea typeface="Arial"/>
              <a:cs typeface="Arial"/>
              <a:sym typeface="Arial"/>
            </a:endParaRPr>
          </a:p>
          <a:p>
            <a:pPr indent="0" lvl="0" marL="0" rtl="0" algn="l">
              <a:spcBef>
                <a:spcPts val="1200"/>
              </a:spcBef>
              <a:spcAft>
                <a:spcPts val="0"/>
              </a:spcAft>
              <a:buNone/>
            </a:pPr>
            <a:r>
              <a:t/>
            </a:r>
            <a:endParaRPr/>
          </a:p>
        </p:txBody>
      </p:sp>
      <p:sp>
        <p:nvSpPr>
          <p:cNvPr id="2278" name="Google Shape;227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2" name="Shape 2282"/>
        <p:cNvGrpSpPr/>
        <p:nvPr/>
      </p:nvGrpSpPr>
      <p:grpSpPr>
        <a:xfrm>
          <a:off x="0" y="0"/>
          <a:ext cx="0" cy="0"/>
          <a:chOff x="0" y="0"/>
          <a:chExt cx="0" cy="0"/>
        </a:xfrm>
      </p:grpSpPr>
      <p:sp>
        <p:nvSpPr>
          <p:cNvPr id="2283" name="Google Shape;2283;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a:t>
            </a:r>
            <a:endParaRPr/>
          </a:p>
        </p:txBody>
      </p:sp>
      <p:sp>
        <p:nvSpPr>
          <p:cNvPr id="2284" name="Google Shape;2284;p133"/>
          <p:cNvSpPr txBox="1"/>
          <p:nvPr>
            <p:ph idx="1" type="subTitle"/>
          </p:nvPr>
        </p:nvSpPr>
        <p:spPr>
          <a:xfrm>
            <a:off x="96375" y="675975"/>
            <a:ext cx="8773200" cy="16377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sz="1400"/>
              <a:t>2. Creating the Statistical Report.</a:t>
            </a:r>
            <a:endParaRPr b="1" sz="1400"/>
          </a:p>
          <a:p>
            <a:pPr indent="0" lvl="0" marL="0" rtl="0" algn="l">
              <a:lnSpc>
                <a:spcPct val="115000"/>
              </a:lnSpc>
              <a:spcBef>
                <a:spcPts val="1200"/>
              </a:spcBef>
              <a:spcAft>
                <a:spcPts val="0"/>
              </a:spcAft>
              <a:buNone/>
            </a:pPr>
            <a:r>
              <a:rPr b="1" lang="en" sz="1400"/>
              <a:t>Save the search as a Report with the title = </a:t>
            </a:r>
            <a:r>
              <a:rPr b="1" lang="en" sz="1400">
                <a:latin typeface="Roboto Mono"/>
                <a:ea typeface="Roboto Mono"/>
                <a:cs typeface="Roboto Mono"/>
                <a:sym typeface="Roboto Mono"/>
              </a:rPr>
              <a:t>OPS115: Firewall IPS Report</a:t>
            </a:r>
            <a:endParaRPr b="1" sz="1400">
              <a:latin typeface="Roboto Mono"/>
              <a:ea typeface="Roboto Mono"/>
              <a:cs typeface="Roboto Mono"/>
              <a:sym typeface="Roboto Mono"/>
            </a:endParaRPr>
          </a:p>
          <a:p>
            <a:pPr indent="0" lvl="0" marL="0" rtl="0" algn="l">
              <a:lnSpc>
                <a:spcPct val="115000"/>
              </a:lnSpc>
              <a:spcBef>
                <a:spcPts val="1200"/>
              </a:spcBef>
              <a:spcAft>
                <a:spcPts val="0"/>
              </a:spcAft>
              <a:buNone/>
            </a:pPr>
            <a:r>
              <a:rPr lang="en" sz="1400">
                <a:highlight>
                  <a:srgbClr val="FFFF00"/>
                </a:highlight>
              </a:rPr>
              <a:t>Click on Save As &gt; Report. Give it a title of OPS115:Firewall IPS Report</a:t>
            </a:r>
            <a:endParaRPr sz="1400">
              <a:highlight>
                <a:srgbClr val="FFFF00"/>
              </a:highlight>
            </a:endParaRPr>
          </a:p>
          <a:p>
            <a:pPr indent="0" lvl="0" marL="0" rtl="0" algn="l">
              <a:lnSpc>
                <a:spcPct val="115000"/>
              </a:lnSpc>
              <a:spcBef>
                <a:spcPts val="1200"/>
              </a:spcBef>
              <a:spcAft>
                <a:spcPts val="0"/>
              </a:spcAft>
              <a:buNone/>
            </a:pPr>
            <a:r>
              <a:t/>
            </a:r>
            <a:endParaRPr sz="1400">
              <a:highlight>
                <a:srgbClr val="FFFF00"/>
              </a:highlight>
            </a:endParaRPr>
          </a:p>
          <a:p>
            <a:pPr indent="0" lvl="0" marL="0" rtl="0" algn="l">
              <a:lnSpc>
                <a:spcPct val="115000"/>
              </a:lnSpc>
              <a:spcBef>
                <a:spcPts val="1200"/>
              </a:spcBef>
              <a:spcAft>
                <a:spcPts val="0"/>
              </a:spcAft>
              <a:buNone/>
            </a:pPr>
            <a:r>
              <a:t/>
            </a:r>
            <a:endParaRPr sz="1400">
              <a:highlight>
                <a:srgbClr val="FFFF00"/>
              </a:highlight>
            </a:endParaRPr>
          </a:p>
          <a:p>
            <a:pPr indent="0" lvl="0" marL="0" rtl="0" algn="l">
              <a:lnSpc>
                <a:spcPct val="115000"/>
              </a:lnSpc>
              <a:spcBef>
                <a:spcPts val="1200"/>
              </a:spcBef>
              <a:spcAft>
                <a:spcPts val="0"/>
              </a:spcAft>
              <a:buNone/>
            </a:pPr>
            <a:r>
              <a:rPr b="1" lang="en" sz="1400"/>
              <a:t>3. Find and Display the Report in the Reports list.</a:t>
            </a:r>
            <a:endParaRPr b="1" sz="1400"/>
          </a:p>
          <a:p>
            <a:pPr indent="0" lvl="0" marL="0" rtl="0" algn="l">
              <a:lnSpc>
                <a:spcPct val="115000"/>
              </a:lnSpc>
              <a:spcBef>
                <a:spcPts val="1200"/>
              </a:spcBef>
              <a:spcAft>
                <a:spcPts val="0"/>
              </a:spcAft>
              <a:buNone/>
            </a:pPr>
            <a:r>
              <a:t/>
            </a:r>
            <a:endParaRPr b="1" sz="14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t/>
            </a:r>
            <a:endParaRPr b="1" sz="1400">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200">
              <a:latin typeface="Arial"/>
              <a:ea typeface="Arial"/>
              <a:cs typeface="Arial"/>
              <a:sym typeface="Arial"/>
            </a:endParaRPr>
          </a:p>
          <a:p>
            <a:pPr indent="0" lvl="0" marL="0" rtl="0" algn="l">
              <a:spcBef>
                <a:spcPts val="1200"/>
              </a:spcBef>
              <a:spcAft>
                <a:spcPts val="0"/>
              </a:spcAft>
              <a:buNone/>
            </a:pPr>
            <a:r>
              <a:t/>
            </a:r>
            <a:endParaRPr/>
          </a:p>
        </p:txBody>
      </p:sp>
      <p:sp>
        <p:nvSpPr>
          <p:cNvPr id="2285" name="Google Shape;2285;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9" name="Shape 2289"/>
        <p:cNvGrpSpPr/>
        <p:nvPr/>
      </p:nvGrpSpPr>
      <p:grpSpPr>
        <a:xfrm>
          <a:off x="0" y="0"/>
          <a:ext cx="0" cy="0"/>
          <a:chOff x="0" y="0"/>
          <a:chExt cx="0" cy="0"/>
        </a:xfrm>
      </p:grpSpPr>
      <p:sp>
        <p:nvSpPr>
          <p:cNvPr id="2290" name="Google Shape;2290;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a:t>
            </a:r>
            <a:endParaRPr/>
          </a:p>
        </p:txBody>
      </p:sp>
      <p:sp>
        <p:nvSpPr>
          <p:cNvPr id="2291" name="Google Shape;2291;p134"/>
          <p:cNvSpPr txBox="1"/>
          <p:nvPr>
            <p:ph idx="1" type="subTitle"/>
          </p:nvPr>
        </p:nvSpPr>
        <p:spPr>
          <a:xfrm>
            <a:off x="96375" y="675975"/>
            <a:ext cx="8773200" cy="16377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sz="1400"/>
              <a:t>2. Creating the Statistical Report.</a:t>
            </a:r>
            <a:endParaRPr b="1" sz="1400"/>
          </a:p>
          <a:p>
            <a:pPr indent="0" lvl="0" marL="0" rtl="0" algn="l">
              <a:lnSpc>
                <a:spcPct val="115000"/>
              </a:lnSpc>
              <a:spcBef>
                <a:spcPts val="1200"/>
              </a:spcBef>
              <a:spcAft>
                <a:spcPts val="0"/>
              </a:spcAft>
              <a:buNone/>
            </a:pPr>
            <a:r>
              <a:rPr b="1" lang="en" sz="1400"/>
              <a:t>Save the search as a Report with the title = </a:t>
            </a:r>
            <a:r>
              <a:rPr b="1" lang="en" sz="1400">
                <a:latin typeface="Roboto Mono"/>
                <a:ea typeface="Roboto Mono"/>
                <a:cs typeface="Roboto Mono"/>
                <a:sym typeface="Roboto Mono"/>
              </a:rPr>
              <a:t>OPS115: Firewall IPS Report</a:t>
            </a:r>
            <a:endParaRPr b="1" sz="1400">
              <a:latin typeface="Roboto Mono"/>
              <a:ea typeface="Roboto Mono"/>
              <a:cs typeface="Roboto Mono"/>
              <a:sym typeface="Roboto Mono"/>
            </a:endParaRPr>
          </a:p>
          <a:p>
            <a:pPr indent="0" lvl="0" marL="0" rtl="0" algn="l">
              <a:lnSpc>
                <a:spcPct val="115000"/>
              </a:lnSpc>
              <a:spcBef>
                <a:spcPts val="1200"/>
              </a:spcBef>
              <a:spcAft>
                <a:spcPts val="0"/>
              </a:spcAft>
              <a:buNone/>
            </a:pPr>
            <a:r>
              <a:rPr lang="en" sz="1400">
                <a:highlight>
                  <a:srgbClr val="FFFF00"/>
                </a:highlight>
              </a:rPr>
              <a:t>Click on Save As &gt; Report. Give it a title of OPS115:Firewall IPS Report</a:t>
            </a:r>
            <a:endParaRPr sz="1400">
              <a:highlight>
                <a:srgbClr val="FFFF00"/>
              </a:highlight>
            </a:endParaRPr>
          </a:p>
          <a:p>
            <a:pPr indent="0" lvl="0" marL="0" rtl="0" algn="l">
              <a:lnSpc>
                <a:spcPct val="115000"/>
              </a:lnSpc>
              <a:spcBef>
                <a:spcPts val="1200"/>
              </a:spcBef>
              <a:spcAft>
                <a:spcPts val="0"/>
              </a:spcAft>
              <a:buNone/>
            </a:pPr>
            <a:r>
              <a:t/>
            </a:r>
            <a:endParaRPr sz="1400">
              <a:highlight>
                <a:srgbClr val="FFFF00"/>
              </a:highlight>
            </a:endParaRPr>
          </a:p>
          <a:p>
            <a:pPr indent="0" lvl="0" marL="0" rtl="0" algn="l">
              <a:lnSpc>
                <a:spcPct val="115000"/>
              </a:lnSpc>
              <a:spcBef>
                <a:spcPts val="1200"/>
              </a:spcBef>
              <a:spcAft>
                <a:spcPts val="0"/>
              </a:spcAft>
              <a:buNone/>
            </a:pPr>
            <a:r>
              <a:t/>
            </a:r>
            <a:endParaRPr sz="1400">
              <a:highlight>
                <a:srgbClr val="FFFF00"/>
              </a:highlight>
            </a:endParaRPr>
          </a:p>
          <a:p>
            <a:pPr indent="0" lvl="0" marL="0" rtl="0" algn="l">
              <a:lnSpc>
                <a:spcPct val="115000"/>
              </a:lnSpc>
              <a:spcBef>
                <a:spcPts val="1200"/>
              </a:spcBef>
              <a:spcAft>
                <a:spcPts val="0"/>
              </a:spcAft>
              <a:buNone/>
            </a:pPr>
            <a:r>
              <a:rPr b="1" lang="en" sz="1400"/>
              <a:t>3. Find and Display the Report in the Reports list.</a:t>
            </a:r>
            <a:endParaRPr b="1" sz="1400"/>
          </a:p>
          <a:p>
            <a:pPr indent="0" lvl="0" marL="0" rtl="0" algn="l">
              <a:lnSpc>
                <a:spcPct val="115000"/>
              </a:lnSpc>
              <a:spcBef>
                <a:spcPts val="1200"/>
              </a:spcBef>
              <a:spcAft>
                <a:spcPts val="0"/>
              </a:spcAft>
              <a:buNone/>
            </a:pPr>
            <a:r>
              <a:t/>
            </a:r>
            <a:endParaRPr b="1" sz="1400"/>
          </a:p>
          <a:p>
            <a:pPr indent="0" lvl="0" marL="0" rtl="0" algn="l">
              <a:lnSpc>
                <a:spcPct val="115000"/>
              </a:lnSpc>
              <a:spcBef>
                <a:spcPts val="1200"/>
              </a:spcBef>
              <a:spcAft>
                <a:spcPts val="0"/>
              </a:spcAft>
              <a:buNone/>
            </a:pPr>
            <a:r>
              <a:rPr lang="en" sz="1400">
                <a:highlight>
                  <a:srgbClr val="FFFF00"/>
                </a:highlight>
              </a:rPr>
              <a:t>Select the Report tab located in the App bar. </a:t>
            </a:r>
            <a:endParaRPr sz="1400">
              <a:highlight>
                <a:srgbClr val="FFFF00"/>
              </a:highlight>
            </a:endParaRPr>
          </a:p>
          <a:p>
            <a:pPr indent="0" lvl="0" marL="0" rtl="0" algn="l">
              <a:lnSpc>
                <a:spcPct val="115000"/>
              </a:lnSpc>
              <a:spcBef>
                <a:spcPts val="1200"/>
              </a:spcBef>
              <a:spcAft>
                <a:spcPts val="0"/>
              </a:spcAft>
              <a:buNone/>
            </a:pPr>
            <a:r>
              <a:rPr lang="en" sz="1400">
                <a:highlight>
                  <a:srgbClr val="FFFF00"/>
                </a:highlight>
              </a:rPr>
              <a:t>Click the Report Title (</a:t>
            </a:r>
            <a:r>
              <a:rPr lang="en" sz="1400">
                <a:highlight>
                  <a:srgbClr val="FFFF00"/>
                </a:highlight>
                <a:latin typeface="Roboto Mono"/>
                <a:ea typeface="Roboto Mono"/>
                <a:cs typeface="Roboto Mono"/>
                <a:sym typeface="Roboto Mono"/>
              </a:rPr>
              <a:t>OPS115: Firewall IPS Report</a:t>
            </a:r>
            <a:r>
              <a:rPr lang="en" sz="1400">
                <a:highlight>
                  <a:srgbClr val="FFFF00"/>
                </a:highlight>
              </a:rPr>
              <a:t>) and Open in Search</a:t>
            </a:r>
            <a:endParaRPr sz="1400">
              <a:highlight>
                <a:srgbClr val="FFFF00"/>
              </a:highlight>
            </a:endParaRPr>
          </a:p>
          <a:p>
            <a:pPr indent="0" lvl="0" marL="0" rtl="0" algn="l">
              <a:lnSpc>
                <a:spcPct val="115000"/>
              </a:lnSpc>
              <a:spcBef>
                <a:spcPts val="1200"/>
              </a:spcBef>
              <a:spcAft>
                <a:spcPts val="0"/>
              </a:spcAft>
              <a:buNone/>
            </a:pPr>
            <a:r>
              <a:t/>
            </a:r>
            <a:endParaRPr b="1" sz="1400"/>
          </a:p>
          <a:p>
            <a:pPr indent="0" lvl="0" marL="0" rtl="0" algn="l">
              <a:lnSpc>
                <a:spcPct val="115000"/>
              </a:lnSpc>
              <a:spcBef>
                <a:spcPts val="1200"/>
              </a:spcBef>
              <a:spcAft>
                <a:spcPts val="0"/>
              </a:spcAft>
              <a:buNone/>
            </a:pPr>
            <a:r>
              <a:t/>
            </a:r>
            <a:endParaRPr b="1" sz="14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t/>
            </a:r>
            <a:endParaRPr sz="1200"/>
          </a:p>
          <a:p>
            <a:pPr indent="0" lvl="0" marL="0" rtl="0" algn="l">
              <a:lnSpc>
                <a:spcPct val="115000"/>
              </a:lnSpc>
              <a:spcBef>
                <a:spcPts val="1200"/>
              </a:spcBef>
              <a:spcAft>
                <a:spcPts val="0"/>
              </a:spcAft>
              <a:buNone/>
            </a:pPr>
            <a:r>
              <a:t/>
            </a:r>
            <a:endParaRPr b="1" sz="1400">
              <a:highlight>
                <a:srgbClr val="FFFF00"/>
              </a:highlight>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200">
              <a:latin typeface="Arial"/>
              <a:ea typeface="Arial"/>
              <a:cs typeface="Arial"/>
              <a:sym typeface="Arial"/>
            </a:endParaRPr>
          </a:p>
          <a:p>
            <a:pPr indent="0" lvl="0" marL="0" rtl="0" algn="l">
              <a:spcBef>
                <a:spcPts val="1200"/>
              </a:spcBef>
              <a:spcAft>
                <a:spcPts val="0"/>
              </a:spcAft>
              <a:buNone/>
            </a:pPr>
            <a:r>
              <a:t/>
            </a:r>
            <a:endParaRPr/>
          </a:p>
        </p:txBody>
      </p:sp>
      <p:sp>
        <p:nvSpPr>
          <p:cNvPr id="2292" name="Google Shape;2292;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6" name="Shape 2296"/>
        <p:cNvGrpSpPr/>
        <p:nvPr/>
      </p:nvGrpSpPr>
      <p:grpSpPr>
        <a:xfrm>
          <a:off x="0" y="0"/>
          <a:ext cx="0" cy="0"/>
          <a:chOff x="0" y="0"/>
          <a:chExt cx="0" cy="0"/>
        </a:xfrm>
      </p:grpSpPr>
      <p:sp>
        <p:nvSpPr>
          <p:cNvPr id="2297" name="Google Shape;2297;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Extra Challenge and Report Results</a:t>
            </a:r>
            <a:endParaRPr/>
          </a:p>
        </p:txBody>
      </p:sp>
      <p:sp>
        <p:nvSpPr>
          <p:cNvPr id="2298" name="Google Shape;2298;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4. How would you obtain the total number of attacks for each month of each year in the attack log?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t/>
            </a:r>
            <a:endParaRPr sz="1400">
              <a:highlight>
                <a:srgbClr val="FFFF00"/>
              </a:highlight>
            </a:endParaRPr>
          </a:p>
        </p:txBody>
      </p:sp>
      <p:sp>
        <p:nvSpPr>
          <p:cNvPr id="2299" name="Google Shape;2299;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0" name="Google Shape;2300;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1" name="Google Shape;2301;p135"/>
          <p:cNvSpPr txBox="1"/>
          <p:nvPr>
            <p:ph idx="1" type="subTitle"/>
          </p:nvPr>
        </p:nvSpPr>
        <p:spPr>
          <a:xfrm>
            <a:off x="0" y="28754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5. What month(s) and year(s) had the most attacks?</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sp>
        <p:nvSpPr>
          <p:cNvPr id="2306" name="Google Shape;2306;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Extra Challenge and Report Results</a:t>
            </a:r>
            <a:endParaRPr/>
          </a:p>
        </p:txBody>
      </p:sp>
      <p:sp>
        <p:nvSpPr>
          <p:cNvPr id="2307" name="Google Shape;2307;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4. How would you obtain the total number of attacks for each month of each year in the attack log?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highlight>
                  <a:srgbClr val="FFFF00"/>
                </a:highlight>
              </a:rPr>
              <a:t>Change the sort to </a:t>
            </a:r>
            <a:r>
              <a:rPr b="1" lang="en" sz="1400">
                <a:highlight>
                  <a:srgbClr val="FFFF00"/>
                </a:highlight>
                <a:latin typeface="Roboto Mono"/>
                <a:ea typeface="Roboto Mono"/>
                <a:cs typeface="Roboto Mono"/>
                <a:sym typeface="Roboto Mono"/>
              </a:rPr>
              <a:t>sort - date_month</a:t>
            </a:r>
            <a:endParaRPr b="1" sz="1400">
              <a:highlight>
                <a:srgbClr val="FFFF00"/>
              </a:highlight>
            </a:endParaRPr>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rPr lang="en" sz="1400">
                <a:highlight>
                  <a:srgbClr val="FFFF00"/>
                </a:highlight>
                <a:latin typeface="Roboto Mono"/>
                <a:ea typeface="Roboto Mono"/>
                <a:cs typeface="Roboto Mono"/>
                <a:sym typeface="Roboto Mono"/>
              </a:rPr>
              <a:t>source=“foritnet_logs.csv” attack_name=”Oracle.9i.TNS.OneByte.DoS” | stats count by date_year, date_month | sort - date_month</a:t>
            </a:r>
            <a:endParaRPr sz="1400">
              <a:highlight>
                <a:srgbClr val="FFFF00"/>
              </a:highlight>
              <a:latin typeface="Roboto Mono"/>
              <a:ea typeface="Roboto Mono"/>
              <a:cs typeface="Roboto Mono"/>
              <a:sym typeface="Roboto Mono"/>
            </a:endParaRPr>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t/>
            </a:r>
            <a:endParaRPr sz="1400">
              <a:highlight>
                <a:srgbClr val="FFFF00"/>
              </a:highlight>
            </a:endParaRPr>
          </a:p>
        </p:txBody>
      </p:sp>
      <p:sp>
        <p:nvSpPr>
          <p:cNvPr id="2308" name="Google Shape;2308;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9" name="Google Shape;2309;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0" name="Google Shape;2310;p136"/>
          <p:cNvSpPr txBox="1"/>
          <p:nvPr>
            <p:ph idx="1" type="subTitle"/>
          </p:nvPr>
        </p:nvSpPr>
        <p:spPr>
          <a:xfrm>
            <a:off x="0" y="28754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5. What month(s) and year(s) had the most attacks?</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4" name="Shape 2314"/>
        <p:cNvGrpSpPr/>
        <p:nvPr/>
      </p:nvGrpSpPr>
      <p:grpSpPr>
        <a:xfrm>
          <a:off x="0" y="0"/>
          <a:ext cx="0" cy="0"/>
          <a:chOff x="0" y="0"/>
          <a:chExt cx="0" cy="0"/>
        </a:xfrm>
      </p:grpSpPr>
      <p:sp>
        <p:nvSpPr>
          <p:cNvPr id="2315" name="Google Shape;2315;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Review: Extra Challenge and Report Results</a:t>
            </a:r>
            <a:endParaRPr/>
          </a:p>
        </p:txBody>
      </p:sp>
      <p:sp>
        <p:nvSpPr>
          <p:cNvPr id="2316" name="Google Shape;2316;p1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4. How would you obtain the total number of attacks for each month of each year in the attack log?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highlight>
                  <a:srgbClr val="FFFF00"/>
                </a:highlight>
              </a:rPr>
              <a:t>Change the sort to </a:t>
            </a:r>
            <a:r>
              <a:rPr b="1" lang="en" sz="1400">
                <a:highlight>
                  <a:srgbClr val="FFFF00"/>
                </a:highlight>
                <a:latin typeface="Roboto Mono"/>
                <a:ea typeface="Roboto Mono"/>
                <a:cs typeface="Roboto Mono"/>
                <a:sym typeface="Roboto Mono"/>
              </a:rPr>
              <a:t>sort - date_month</a:t>
            </a:r>
            <a:endParaRPr b="1" sz="1400">
              <a:highlight>
                <a:srgbClr val="FFFF00"/>
              </a:highlight>
            </a:endParaRPr>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rPr lang="en" sz="1400">
                <a:highlight>
                  <a:srgbClr val="FFFF00"/>
                </a:highlight>
                <a:latin typeface="Roboto Mono"/>
                <a:ea typeface="Roboto Mono"/>
                <a:cs typeface="Roboto Mono"/>
                <a:sym typeface="Roboto Mono"/>
              </a:rPr>
              <a:t>source=“foritnet_logs.csv” attack_name=“Oracle.9i.TNS.OneByte.DoS” | stats count by date_year, date_month | sort - date_month</a:t>
            </a:r>
            <a:endParaRPr sz="1400">
              <a:highlight>
                <a:srgbClr val="FFFF00"/>
              </a:highlight>
              <a:latin typeface="Roboto Mono"/>
              <a:ea typeface="Roboto Mono"/>
              <a:cs typeface="Roboto Mono"/>
              <a:sym typeface="Roboto Mono"/>
            </a:endParaRPr>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t/>
            </a:r>
            <a:endParaRPr sz="1400">
              <a:highlight>
                <a:srgbClr val="FFFF00"/>
              </a:highlight>
            </a:endParaRPr>
          </a:p>
          <a:p>
            <a:pPr indent="0" lvl="0" marL="0" rtl="0" algn="l">
              <a:spcBef>
                <a:spcPts val="0"/>
              </a:spcBef>
              <a:spcAft>
                <a:spcPts val="0"/>
              </a:spcAft>
              <a:buNone/>
            </a:pPr>
            <a:r>
              <a:t/>
            </a:r>
            <a:endParaRPr sz="1400">
              <a:highlight>
                <a:srgbClr val="FFFF00"/>
              </a:highlight>
            </a:endParaRPr>
          </a:p>
        </p:txBody>
      </p:sp>
      <p:sp>
        <p:nvSpPr>
          <p:cNvPr id="2317" name="Google Shape;2317;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8" name="Google Shape;2318;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9" name="Google Shape;2319;p137"/>
          <p:cNvSpPr txBox="1"/>
          <p:nvPr>
            <p:ph idx="1" type="subTitle"/>
          </p:nvPr>
        </p:nvSpPr>
        <p:spPr>
          <a:xfrm>
            <a:off x="0" y="28754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5. What month(s) and year(s) had the most attacks?</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sz="1400">
                <a:solidFill>
                  <a:schemeClr val="dk1"/>
                </a:solidFill>
                <a:highlight>
                  <a:srgbClr val="FFFF00"/>
                </a:highlight>
                <a:latin typeface="Roboto Mono"/>
                <a:ea typeface="Roboto Mono"/>
                <a:cs typeface="Roboto Mono"/>
                <a:sym typeface="Roboto Mono"/>
              </a:rPr>
              <a:t>March 2019</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3" name="Shape 2323"/>
        <p:cNvGrpSpPr/>
        <p:nvPr/>
      </p:nvGrpSpPr>
      <p:grpSpPr>
        <a:xfrm>
          <a:off x="0" y="0"/>
          <a:ext cx="0" cy="0"/>
          <a:chOff x="0" y="0"/>
          <a:chExt cx="0" cy="0"/>
        </a:xfrm>
      </p:grpSpPr>
      <p:sp>
        <p:nvSpPr>
          <p:cNvPr id="2324" name="Google Shape;2324;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8" name="Shape 2328"/>
        <p:cNvGrpSpPr/>
        <p:nvPr/>
      </p:nvGrpSpPr>
      <p:grpSpPr>
        <a:xfrm>
          <a:off x="0" y="0"/>
          <a:ext cx="0" cy="0"/>
          <a:chOff x="0" y="0"/>
          <a:chExt cx="0" cy="0"/>
        </a:xfrm>
      </p:grpSpPr>
      <p:sp>
        <p:nvSpPr>
          <p:cNvPr id="2329" name="Google Shape;2329;p139"/>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Visualizations</a:t>
            </a:r>
            <a:endParaRPr/>
          </a:p>
        </p:txBody>
      </p:sp>
      <p:sp>
        <p:nvSpPr>
          <p:cNvPr id="2330" name="Google Shape;2330;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1" name="Google Shape;2331;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32" name="Google Shape;2332;p139"/>
          <p:cNvPicPr preferRelativeResize="0"/>
          <p:nvPr/>
        </p:nvPicPr>
        <p:blipFill>
          <a:blip r:embed="rId3">
            <a:alphaModFix/>
          </a:blip>
          <a:stretch>
            <a:fillRect/>
          </a:stretch>
        </p:blipFill>
        <p:spPr>
          <a:xfrm>
            <a:off x="-55875" y="3713175"/>
            <a:ext cx="9258775" cy="1490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6" name="Shape 2336"/>
        <p:cNvGrpSpPr/>
        <p:nvPr/>
      </p:nvGrpSpPr>
      <p:grpSpPr>
        <a:xfrm>
          <a:off x="0" y="0"/>
          <a:ext cx="0" cy="0"/>
          <a:chOff x="0" y="0"/>
          <a:chExt cx="0" cy="0"/>
        </a:xfrm>
      </p:grpSpPr>
      <p:sp>
        <p:nvSpPr>
          <p:cNvPr id="2337" name="Google Shape;2337;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Visualizing Event Data in Splunk</a:t>
            </a:r>
            <a:endParaRPr/>
          </a:p>
        </p:txBody>
      </p:sp>
      <p:sp>
        <p:nvSpPr>
          <p:cNvPr id="2338" name="Google Shape;2338;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create visualization elements such as charts, buttons and maps, and add them to our dashboards. </a:t>
            </a:r>
            <a:endParaRPr/>
          </a:p>
        </p:txBody>
      </p:sp>
      <p:sp>
        <p:nvSpPr>
          <p:cNvPr id="2339" name="Google Shape;2339;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0" name="Google Shape;2340;p1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1" name="Google Shape;2341;p140"/>
          <p:cNvSpPr txBox="1"/>
          <p:nvPr>
            <p:ph idx="3" type="body"/>
          </p:nvPr>
        </p:nvSpPr>
        <p:spPr>
          <a:xfrm>
            <a:off x="175" y="1603625"/>
            <a:ext cx="5248200" cy="3302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t>We have been displaying our data in the Events and Statistics tab, but Splunk provides more useful visual representations, making it easier for Security teams to analyze and interact with data during investigations and day-to-day operations. </a:t>
            </a:r>
            <a:endParaRPr sz="1600"/>
          </a:p>
          <a:p>
            <a:pPr indent="0" lvl="0" marL="0" rtl="0" algn="just">
              <a:lnSpc>
                <a:spcPct val="115000"/>
              </a:lnSpc>
              <a:spcBef>
                <a:spcPts val="800"/>
              </a:spcBef>
              <a:spcAft>
                <a:spcPts val="0"/>
              </a:spcAft>
              <a:buNone/>
            </a:pPr>
            <a:r>
              <a:t/>
            </a:r>
            <a:endParaRPr/>
          </a:p>
          <a:p>
            <a:pPr indent="0" lvl="0" marL="0" rtl="0" algn="l">
              <a:lnSpc>
                <a:spcPct val="115000"/>
              </a:lnSpc>
              <a:spcBef>
                <a:spcPts val="800"/>
              </a:spcBef>
              <a:spcAft>
                <a:spcPts val="800"/>
              </a:spcAft>
              <a:buNone/>
            </a:pPr>
            <a:r>
              <a:rPr lang="en" sz="1600"/>
              <a:t>These elements are available under the </a:t>
            </a:r>
            <a:r>
              <a:rPr b="1" lang="en" sz="1600"/>
              <a:t>Visualizations </a:t>
            </a:r>
            <a:r>
              <a:rPr lang="en" sz="1600"/>
              <a:t>tab, where you’ll find options like: bar, pie and bubble charts, radial and filter </a:t>
            </a:r>
            <a:r>
              <a:rPr lang="en" sz="1600"/>
              <a:t>gauges</a:t>
            </a:r>
            <a:r>
              <a:rPr lang="en" sz="1600"/>
              <a:t>, and geographic maps. </a:t>
            </a:r>
            <a:endParaRPr sz="1600"/>
          </a:p>
        </p:txBody>
      </p:sp>
      <p:pic>
        <p:nvPicPr>
          <p:cNvPr id="2342" name="Google Shape;2342;p140"/>
          <p:cNvPicPr preferRelativeResize="0"/>
          <p:nvPr/>
        </p:nvPicPr>
        <p:blipFill>
          <a:blip r:embed="rId3">
            <a:alphaModFix/>
          </a:blip>
          <a:stretch>
            <a:fillRect/>
          </a:stretch>
        </p:blipFill>
        <p:spPr>
          <a:xfrm>
            <a:off x="5248350" y="1193175"/>
            <a:ext cx="2499752" cy="3571075"/>
          </a:xfrm>
          <a:prstGeom prst="rect">
            <a:avLst/>
          </a:prstGeom>
          <a:noFill/>
          <a:ln>
            <a:noFill/>
          </a:ln>
          <a:effectLst>
            <a:outerShdw blurRad="314325" rotWithShape="0" algn="bl" dir="5400000" dist="19050">
              <a:srgbClr val="0C343D">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6" name="Shape 2346"/>
        <p:cNvGrpSpPr/>
        <p:nvPr/>
      </p:nvGrpSpPr>
      <p:grpSpPr>
        <a:xfrm>
          <a:off x="0" y="0"/>
          <a:ext cx="0" cy="0"/>
          <a:chOff x="0" y="0"/>
          <a:chExt cx="0" cy="0"/>
        </a:xfrm>
      </p:grpSpPr>
      <p:sp>
        <p:nvSpPr>
          <p:cNvPr id="2347" name="Google Shape;2347;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Single Data and Multiple Data</a:t>
            </a:r>
            <a:endParaRPr/>
          </a:p>
        </p:txBody>
      </p:sp>
      <p:sp>
        <p:nvSpPr>
          <p:cNvPr id="2348" name="Google Shape;2348;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Visualization elements are </a:t>
            </a:r>
            <a:r>
              <a:rPr lang="en"/>
              <a:t>selected</a:t>
            </a:r>
            <a:r>
              <a:rPr lang="en"/>
              <a:t> based on whether the data being represented it a </a:t>
            </a:r>
            <a:r>
              <a:rPr b="1" lang="en"/>
              <a:t>single point data </a:t>
            </a:r>
            <a:r>
              <a:rPr lang="en"/>
              <a:t>or a </a:t>
            </a:r>
            <a:r>
              <a:rPr b="1" lang="en"/>
              <a:t>multiple point data.</a:t>
            </a:r>
            <a:endParaRPr b="1"/>
          </a:p>
        </p:txBody>
      </p:sp>
      <p:sp>
        <p:nvSpPr>
          <p:cNvPr id="2349" name="Google Shape;2349;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0" name="Google Shape;2350;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1" name="Google Shape;2351;p141"/>
          <p:cNvSpPr txBox="1"/>
          <p:nvPr>
            <p:ph idx="3" type="body"/>
          </p:nvPr>
        </p:nvSpPr>
        <p:spPr>
          <a:xfrm>
            <a:off x="175" y="1551925"/>
            <a:ext cx="9144000" cy="3354600"/>
          </a:xfrm>
          <a:prstGeom prst="rect">
            <a:avLst/>
          </a:prstGeom>
        </p:spPr>
        <p:txBody>
          <a:bodyPr anchorCtr="0" anchor="t" bIns="914400" lIns="457200" spcFirstLastPara="1" rIns="457200" wrap="square" tIns="0">
            <a:noAutofit/>
          </a:bodyPr>
          <a:lstStyle/>
          <a:p>
            <a:pPr indent="-342900" lvl="0" marL="457200" rtl="0" algn="l">
              <a:lnSpc>
                <a:spcPct val="115000"/>
              </a:lnSpc>
              <a:spcBef>
                <a:spcPts val="0"/>
              </a:spcBef>
              <a:spcAft>
                <a:spcPts val="0"/>
              </a:spcAft>
              <a:buClr>
                <a:srgbClr val="000000"/>
              </a:buClr>
              <a:buSzPts val="1800"/>
              <a:buFont typeface="Roboto"/>
              <a:buChar char="●"/>
            </a:pPr>
            <a:r>
              <a:rPr lang="en" sz="1800">
                <a:highlight>
                  <a:srgbClr val="FFFFFF"/>
                </a:highlight>
              </a:rPr>
              <a:t>An example of a single data point visualization would be a total count of attacks displayed as a </a:t>
            </a:r>
            <a:r>
              <a:rPr i="1" lang="en" sz="1800">
                <a:highlight>
                  <a:srgbClr val="FFFFFF"/>
                </a:highlight>
              </a:rPr>
              <a:t>single</a:t>
            </a:r>
            <a:r>
              <a:rPr lang="en" sz="1800">
                <a:highlight>
                  <a:srgbClr val="FFFFFF"/>
                </a:highlight>
              </a:rPr>
              <a:t> </a:t>
            </a:r>
            <a:r>
              <a:rPr i="1" lang="en" sz="1800">
                <a:highlight>
                  <a:srgbClr val="FFFFFF"/>
                </a:highlight>
              </a:rPr>
              <a:t>number</a:t>
            </a:r>
            <a:r>
              <a:rPr lang="en" sz="1800">
                <a:highlight>
                  <a:srgbClr val="FFFFFF"/>
                </a:highlight>
              </a:rPr>
              <a:t>.</a:t>
            </a:r>
            <a:endParaRPr sz="1800">
              <a:highlight>
                <a:srgbClr val="FFFFFF"/>
              </a:highlight>
            </a:endParaRPr>
          </a:p>
          <a:p>
            <a:pPr indent="0" lvl="0" marL="0" rtl="0" algn="l">
              <a:lnSpc>
                <a:spcPct val="115000"/>
              </a:lnSpc>
              <a:spcBef>
                <a:spcPts val="0"/>
              </a:spcBef>
              <a:spcAft>
                <a:spcPts val="0"/>
              </a:spcAft>
              <a:buNone/>
            </a:pPr>
            <a:r>
              <a:t/>
            </a:r>
            <a:endParaRPr sz="1800">
              <a:highlight>
                <a:srgbClr val="FFFFFF"/>
              </a:highlight>
            </a:endParaRPr>
          </a:p>
          <a:p>
            <a:pPr indent="-342900" lvl="0" marL="457200" rtl="0" algn="l">
              <a:lnSpc>
                <a:spcPct val="115000"/>
              </a:lnSpc>
              <a:spcBef>
                <a:spcPts val="300"/>
              </a:spcBef>
              <a:spcAft>
                <a:spcPts val="0"/>
              </a:spcAft>
              <a:buClr>
                <a:srgbClr val="000000"/>
              </a:buClr>
              <a:buSzPts val="1800"/>
              <a:buFont typeface="Roboto"/>
              <a:buChar char="●"/>
            </a:pPr>
            <a:r>
              <a:rPr lang="en" sz="1800">
                <a:highlight>
                  <a:srgbClr val="FFFFFF"/>
                </a:highlight>
              </a:rPr>
              <a:t>An example of a multiple data point visualization would be a spreadsheet of counts of attacks, </a:t>
            </a:r>
            <a:r>
              <a:rPr i="1" lang="en" sz="1800">
                <a:highlight>
                  <a:srgbClr val="FFFFFF"/>
                </a:highlight>
              </a:rPr>
              <a:t>correlated</a:t>
            </a:r>
            <a:r>
              <a:rPr lang="en" sz="1800">
                <a:highlight>
                  <a:srgbClr val="FFFFFF"/>
                </a:highlight>
              </a:rPr>
              <a:t> </a:t>
            </a:r>
            <a:r>
              <a:rPr i="1" lang="en" sz="1800">
                <a:highlight>
                  <a:srgbClr val="FFFFFF"/>
                </a:highlight>
              </a:rPr>
              <a:t>to</a:t>
            </a:r>
            <a:r>
              <a:rPr lang="en" sz="1800">
                <a:highlight>
                  <a:srgbClr val="FFFFFF"/>
                </a:highlight>
              </a:rPr>
              <a:t> </a:t>
            </a:r>
            <a:r>
              <a:rPr i="1" lang="en" sz="1800">
                <a:highlight>
                  <a:srgbClr val="FFFFFF"/>
                </a:highlight>
              </a:rPr>
              <a:t>attack types</a:t>
            </a:r>
            <a:r>
              <a:rPr lang="en" sz="1800">
                <a:highlight>
                  <a:srgbClr val="FFFFFF"/>
                </a:highlight>
              </a:rPr>
              <a:t>.</a:t>
            </a:r>
            <a:endParaRPr sz="1800">
              <a:highlight>
                <a:srgbClr val="FFFFFF"/>
              </a:highlight>
            </a:endParaRPr>
          </a:p>
          <a:p>
            <a:pPr indent="0" lvl="0" marL="0" rtl="0" algn="l">
              <a:spcBef>
                <a:spcPts val="0"/>
              </a:spcBef>
              <a:spcAft>
                <a:spcPts val="8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6" name="Shape 2056"/>
        <p:cNvGrpSpPr/>
        <p:nvPr/>
      </p:nvGrpSpPr>
      <p:grpSpPr>
        <a:xfrm>
          <a:off x="0" y="0"/>
          <a:ext cx="0" cy="0"/>
          <a:chOff x="0" y="0"/>
          <a:chExt cx="0" cy="0"/>
        </a:xfrm>
      </p:grpSpPr>
      <p:sp>
        <p:nvSpPr>
          <p:cNvPr id="2057" name="Google Shape;2057;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Day 2 Recap</a:t>
            </a:r>
            <a:endParaRPr/>
          </a:p>
        </p:txBody>
      </p:sp>
      <p:sp>
        <p:nvSpPr>
          <p:cNvPr id="2058" name="Google Shape;2058;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Last class, we used Splunk to investigate if brute force attacks were occurring at a website. </a:t>
            </a:r>
            <a:endParaRPr/>
          </a:p>
        </p:txBody>
      </p:sp>
      <p:sp>
        <p:nvSpPr>
          <p:cNvPr id="2059" name="Google Shape;2059;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0" name="Google Shape;2060;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1" name="Google Shape;2061;p106"/>
          <p:cNvSpPr txBox="1"/>
          <p:nvPr>
            <p:ph idx="3" type="body"/>
          </p:nvPr>
        </p:nvSpPr>
        <p:spPr>
          <a:xfrm>
            <a:off x="175" y="1475950"/>
            <a:ext cx="9144000" cy="3430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We looked at the </a:t>
            </a:r>
            <a:r>
              <a:rPr b="1" lang="en"/>
              <a:t>volume of activity</a:t>
            </a:r>
            <a:r>
              <a:rPr lang="en"/>
              <a:t> at the site and developed a </a:t>
            </a:r>
            <a:r>
              <a:rPr b="1" lang="en"/>
              <a:t>baseline</a:t>
            </a:r>
            <a:r>
              <a:rPr lang="en"/>
              <a:t> and </a:t>
            </a:r>
            <a:r>
              <a:rPr b="1" lang="en"/>
              <a:t>threshold</a:t>
            </a:r>
            <a:r>
              <a:rPr lang="en"/>
              <a:t>. </a:t>
            </a:r>
            <a:endParaRPr/>
          </a:p>
          <a:p>
            <a:pPr indent="-317500" lvl="0" marL="457200" rtl="0" algn="l">
              <a:lnSpc>
                <a:spcPct val="150000"/>
              </a:lnSpc>
              <a:spcBef>
                <a:spcPts val="800"/>
              </a:spcBef>
              <a:spcAft>
                <a:spcPts val="0"/>
              </a:spcAft>
              <a:buSzPts val="1400"/>
              <a:buChar char="●"/>
            </a:pPr>
            <a:r>
              <a:rPr lang="en"/>
              <a:t>A </a:t>
            </a:r>
            <a:r>
              <a:rPr b="1" lang="en"/>
              <a:t>baseline </a:t>
            </a:r>
            <a:r>
              <a:rPr lang="en"/>
              <a:t>differentiates between a real attack and normal daily activity. </a:t>
            </a:r>
            <a:endParaRPr/>
          </a:p>
          <a:p>
            <a:pPr indent="-317500" lvl="0" marL="457200" rtl="0" algn="l">
              <a:lnSpc>
                <a:spcPct val="150000"/>
              </a:lnSpc>
              <a:spcBef>
                <a:spcPts val="0"/>
              </a:spcBef>
              <a:spcAft>
                <a:spcPts val="0"/>
              </a:spcAft>
              <a:buSzPts val="1400"/>
              <a:buChar char="●"/>
            </a:pPr>
            <a:r>
              <a:rPr lang="en"/>
              <a:t>A </a:t>
            </a:r>
            <a:r>
              <a:rPr b="1" lang="en"/>
              <a:t>threshold </a:t>
            </a:r>
            <a:r>
              <a:rPr lang="en"/>
              <a:t>is the volume of activity at which an alert is triggered.</a:t>
            </a:r>
            <a:r>
              <a:rPr b="1" lang="en"/>
              <a:t> </a:t>
            </a:r>
            <a:endParaRPr b="1"/>
          </a:p>
          <a:p>
            <a:pPr indent="0" lvl="0" marL="0" rtl="0" algn="l">
              <a:lnSpc>
                <a:spcPct val="150000"/>
              </a:lnSpc>
              <a:spcBef>
                <a:spcPts val="800"/>
              </a:spcBef>
              <a:spcAft>
                <a:spcPts val="0"/>
              </a:spcAft>
              <a:buNone/>
            </a:pPr>
            <a:r>
              <a:t/>
            </a:r>
            <a:endParaRPr b="1" sz="900"/>
          </a:p>
          <a:p>
            <a:pPr indent="0" lvl="0" marL="0" rtl="0" algn="l">
              <a:lnSpc>
                <a:spcPct val="150000"/>
              </a:lnSpc>
              <a:spcBef>
                <a:spcPts val="800"/>
              </a:spcBef>
              <a:spcAft>
                <a:spcPts val="0"/>
              </a:spcAft>
              <a:buNone/>
            </a:pPr>
            <a:r>
              <a:rPr b="1" lang="en"/>
              <a:t>In the first exercise of the day, </a:t>
            </a:r>
            <a:r>
              <a:rPr lang="en"/>
              <a:t>you will </a:t>
            </a:r>
            <a:r>
              <a:rPr lang="en"/>
              <a:t>investigate</a:t>
            </a:r>
            <a:r>
              <a:rPr lang="en"/>
              <a:t> the </a:t>
            </a:r>
            <a:r>
              <a:rPr b="1" lang="en"/>
              <a:t>target </a:t>
            </a:r>
            <a:r>
              <a:rPr lang="en"/>
              <a:t>of the suspicious activity by looking at the relationship between </a:t>
            </a:r>
            <a:r>
              <a:rPr b="1" lang="en"/>
              <a:t>locked accounts</a:t>
            </a:r>
            <a:r>
              <a:rPr lang="en"/>
              <a:t> and </a:t>
            </a:r>
            <a:r>
              <a:rPr b="1" lang="en"/>
              <a:t>account and domain names. </a:t>
            </a:r>
            <a:endParaRPr/>
          </a:p>
          <a:p>
            <a:pPr indent="0" lvl="0" marL="0" rtl="0" algn="l">
              <a:lnSpc>
                <a:spcPct val="150000"/>
              </a:lnSpc>
              <a:spcBef>
                <a:spcPts val="800"/>
              </a:spcBef>
              <a:spcAft>
                <a:spcPts val="0"/>
              </a:spcAft>
              <a:buNone/>
            </a:pPr>
            <a:r>
              <a:rPr lang="en"/>
              <a:t>Security teams use Splunk’s </a:t>
            </a:r>
            <a:r>
              <a:rPr b="1" lang="en">
                <a:latin typeface="Roboto Mono"/>
                <a:ea typeface="Roboto Mono"/>
                <a:cs typeface="Roboto Mono"/>
                <a:sym typeface="Roboto Mono"/>
              </a:rPr>
              <a:t>contingency</a:t>
            </a:r>
            <a:r>
              <a:rPr b="1" lang="en"/>
              <a:t> </a:t>
            </a:r>
            <a:r>
              <a:rPr lang="en"/>
              <a:t>command to create a </a:t>
            </a:r>
            <a:r>
              <a:rPr b="1" lang="en"/>
              <a:t>contingency table </a:t>
            </a:r>
            <a:r>
              <a:rPr lang="en"/>
              <a:t>to show the relationship between fields in an event. </a:t>
            </a:r>
            <a:endParaRPr/>
          </a:p>
          <a:p>
            <a:pPr indent="-317500" lvl="0" marL="457200" rtl="0" algn="l">
              <a:lnSpc>
                <a:spcPct val="150000"/>
              </a:lnSpc>
              <a:spcBef>
                <a:spcPts val="800"/>
              </a:spcBef>
              <a:spcAft>
                <a:spcPts val="0"/>
              </a:spcAft>
              <a:buSzPts val="1400"/>
              <a:buChar char="●"/>
            </a:pPr>
            <a:r>
              <a:rPr lang="en"/>
              <a:t>These tables help determine root causes, analyze patterns for advanced threat detection, and discover threat actors. </a:t>
            </a:r>
            <a:endParaRPr/>
          </a:p>
        </p:txBody>
      </p:sp>
      <p:cxnSp>
        <p:nvCxnSpPr>
          <p:cNvPr id="2062" name="Google Shape;2062;p106"/>
          <p:cNvCxnSpPr/>
          <p:nvPr/>
        </p:nvCxnSpPr>
        <p:spPr>
          <a:xfrm>
            <a:off x="313075" y="2622950"/>
            <a:ext cx="8531400" cy="0"/>
          </a:xfrm>
          <a:prstGeom prst="straightConnector1">
            <a:avLst/>
          </a:prstGeom>
          <a:noFill/>
          <a:ln cap="flat" cmpd="sng" w="9525">
            <a:solidFill>
              <a:srgbClr val="0B5394"/>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5" name="Shape 2355"/>
        <p:cNvGrpSpPr/>
        <p:nvPr/>
      </p:nvGrpSpPr>
      <p:grpSpPr>
        <a:xfrm>
          <a:off x="0" y="0"/>
          <a:ext cx="0" cy="0"/>
          <a:chOff x="0" y="0"/>
          <a:chExt cx="0" cy="0"/>
        </a:xfrm>
      </p:grpSpPr>
      <p:sp>
        <p:nvSpPr>
          <p:cNvPr id="2356" name="Google Shape;2356;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Representing Single Data Points</a:t>
            </a:r>
            <a:endParaRPr/>
          </a:p>
        </p:txBody>
      </p:sp>
      <p:sp>
        <p:nvSpPr>
          <p:cNvPr id="2357" name="Google Shape;2357;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times when a single data point needs to be visualized with severity levels.</a:t>
            </a:r>
            <a:endParaRPr/>
          </a:p>
        </p:txBody>
      </p:sp>
      <p:sp>
        <p:nvSpPr>
          <p:cNvPr id="2358" name="Google Shape;2358;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9" name="Google Shape;2359;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0" name="Google Shape;2360;p142"/>
          <p:cNvSpPr txBox="1"/>
          <p:nvPr>
            <p:ph idx="3" type="body"/>
          </p:nvPr>
        </p:nvSpPr>
        <p:spPr>
          <a:xfrm>
            <a:off x="0" y="1396725"/>
            <a:ext cx="7183200" cy="33990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Clr>
                <a:srgbClr val="000000"/>
              </a:buClr>
              <a:buSzPts val="1400"/>
              <a:buFont typeface="Arial"/>
              <a:buChar char="●"/>
            </a:pPr>
            <a:r>
              <a:rPr lang="en">
                <a:latin typeface="Arial"/>
                <a:ea typeface="Arial"/>
                <a:cs typeface="Arial"/>
                <a:sym typeface="Arial"/>
              </a:rPr>
              <a:t>For example, if a web application wanted to look at a single data point such as "count of bad logins" over the last hour.</a:t>
            </a:r>
            <a:endParaRPr>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a:latin typeface="Arial"/>
                <a:ea typeface="Arial"/>
                <a:cs typeface="Arial"/>
                <a:sym typeface="Arial"/>
              </a:rPr>
              <a:t>A visualization could illustrate if that data point is currently at a normal, high or critical level.</a:t>
            </a:r>
            <a:endParaRPr/>
          </a:p>
          <a:p>
            <a:pPr indent="0" lvl="0" marL="0" rtl="0" algn="l">
              <a:lnSpc>
                <a:spcPct val="115000"/>
              </a:lnSpc>
              <a:spcBef>
                <a:spcPts val="1200"/>
              </a:spcBef>
              <a:spcAft>
                <a:spcPts val="0"/>
              </a:spcAft>
              <a:buNone/>
            </a:pPr>
            <a:r>
              <a:rPr lang="en">
                <a:highlight>
                  <a:srgbClr val="FFFFFF"/>
                </a:highlight>
              </a:rPr>
              <a:t>This visualization can be accomplished by using a</a:t>
            </a:r>
            <a:r>
              <a:rPr b="1" lang="en">
                <a:highlight>
                  <a:srgbClr val="FFFFFF"/>
                </a:highlight>
              </a:rPr>
              <a:t> Radial Gauge Visualization</a:t>
            </a:r>
            <a:r>
              <a:rPr lang="en">
                <a:highlight>
                  <a:srgbClr val="FFFFFF"/>
                </a:highlight>
              </a:rPr>
              <a:t>.</a:t>
            </a:r>
            <a:endParaRPr>
              <a:highlight>
                <a:srgbClr val="FFFFFF"/>
              </a:highlight>
            </a:endParaRPr>
          </a:p>
          <a:p>
            <a:pPr indent="-317500" lvl="0" marL="457200" rtl="0" algn="l">
              <a:lnSpc>
                <a:spcPct val="115000"/>
              </a:lnSpc>
              <a:spcBef>
                <a:spcPts val="1200"/>
              </a:spcBef>
              <a:spcAft>
                <a:spcPts val="0"/>
              </a:spcAft>
              <a:buClr>
                <a:srgbClr val="000000"/>
              </a:buClr>
              <a:buSzPts val="1400"/>
              <a:buFont typeface="Roboto"/>
              <a:buChar char="●"/>
            </a:pPr>
            <a:r>
              <a:rPr lang="en">
                <a:highlight>
                  <a:srgbClr val="FFFFFF"/>
                </a:highlight>
              </a:rPr>
              <a:t>Radial Gauges are similar to what you see in your Car's Dashboard when looking at your car's RPM.</a:t>
            </a:r>
            <a:endParaRPr>
              <a:highlight>
                <a:srgbClr val="FFFFFF"/>
              </a:highlight>
            </a:endParaRPr>
          </a:p>
          <a:p>
            <a:pPr indent="-317500" lvl="1" marL="914400" rtl="0" algn="l">
              <a:lnSpc>
                <a:spcPct val="115000"/>
              </a:lnSpc>
              <a:spcBef>
                <a:spcPts val="0"/>
              </a:spcBef>
              <a:spcAft>
                <a:spcPts val="0"/>
              </a:spcAft>
              <a:buClr>
                <a:srgbClr val="000000"/>
              </a:buClr>
              <a:buSzPts val="1400"/>
              <a:buFont typeface="Roboto"/>
              <a:buChar char="○"/>
            </a:pPr>
            <a:r>
              <a:rPr lang="en">
                <a:highlight>
                  <a:srgbClr val="FFFFFF"/>
                </a:highlight>
              </a:rPr>
              <a:t>RPM - (Revolutions per minute) is the single data point your car's Dashboard is visualizing.</a:t>
            </a:r>
            <a:endParaRPr>
              <a:highlight>
                <a:srgbClr val="FFFFFF"/>
              </a:highlight>
            </a:endParaRPr>
          </a:p>
          <a:p>
            <a:pPr indent="-317500" lvl="1" marL="914400" rtl="0" algn="l">
              <a:lnSpc>
                <a:spcPct val="115000"/>
              </a:lnSpc>
              <a:spcBef>
                <a:spcPts val="0"/>
              </a:spcBef>
              <a:spcAft>
                <a:spcPts val="0"/>
              </a:spcAft>
              <a:buClr>
                <a:srgbClr val="000000"/>
              </a:buClr>
              <a:buSzPts val="1400"/>
              <a:buFont typeface="Roboto"/>
              <a:buChar char="○"/>
            </a:pPr>
            <a:r>
              <a:rPr lang="en">
                <a:highlight>
                  <a:srgbClr val="FFFFFF"/>
                </a:highlight>
              </a:rPr>
              <a:t>In your RPM display, if your RPMs reach a certain value, it is typically represented in Red indicating you have reached a level that is too high.</a:t>
            </a:r>
            <a:endParaRPr>
              <a:highlight>
                <a:srgbClr val="FFFFFF"/>
              </a:highlight>
            </a:endParaRPr>
          </a:p>
          <a:p>
            <a:pPr indent="0" lvl="0" marL="0" rtl="0" algn="l">
              <a:lnSpc>
                <a:spcPct val="115000"/>
              </a:lnSpc>
              <a:spcBef>
                <a:spcPts val="1200"/>
              </a:spcBef>
              <a:spcAft>
                <a:spcPts val="0"/>
              </a:spcAft>
              <a:buNone/>
            </a:pPr>
            <a:r>
              <a:t/>
            </a:r>
            <a:endParaRPr>
              <a:latin typeface="Arial"/>
              <a:ea typeface="Arial"/>
              <a:cs typeface="Arial"/>
              <a:sym typeface="Arial"/>
            </a:endParaRPr>
          </a:p>
          <a:p>
            <a:pPr indent="0" lvl="0" marL="0" rtl="0" algn="l">
              <a:spcBef>
                <a:spcPts val="1200"/>
              </a:spcBef>
              <a:spcAft>
                <a:spcPts val="800"/>
              </a:spcAft>
              <a:buNone/>
            </a:pPr>
            <a:r>
              <a:t/>
            </a:r>
            <a:endParaRPr/>
          </a:p>
        </p:txBody>
      </p:sp>
      <p:pic>
        <p:nvPicPr>
          <p:cNvPr id="2361" name="Google Shape;2361;p142"/>
          <p:cNvPicPr preferRelativeResize="0"/>
          <p:nvPr/>
        </p:nvPicPr>
        <p:blipFill>
          <a:blip r:embed="rId3">
            <a:alphaModFix/>
          </a:blip>
          <a:stretch>
            <a:fillRect/>
          </a:stretch>
        </p:blipFill>
        <p:spPr>
          <a:xfrm>
            <a:off x="6818500" y="1926795"/>
            <a:ext cx="2128800" cy="214439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Google Shape;2366;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7" name="Google Shape;2367;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8" name="Google Shape;2368;p14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Visualizing Data from Firewall Attack Logs (Single Data Point Visualization)</a:t>
            </a:r>
            <a:endParaRPr>
              <a:solidFill>
                <a:srgbClr val="F1C23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2" name="Shape 2372"/>
        <p:cNvGrpSpPr/>
        <p:nvPr/>
      </p:nvGrpSpPr>
      <p:grpSpPr>
        <a:xfrm>
          <a:off x="0" y="0"/>
          <a:ext cx="0" cy="0"/>
          <a:chOff x="0" y="0"/>
          <a:chExt cx="0" cy="0"/>
        </a:xfrm>
      </p:grpSpPr>
      <p:sp>
        <p:nvSpPr>
          <p:cNvPr id="2373" name="Google Shape;2373;p14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solidFill>
                  <a:srgbClr val="F1C232"/>
                </a:solidFill>
              </a:rPr>
              <a:t>20 Minutes</a:t>
            </a:r>
            <a:endParaRPr>
              <a:solidFill>
                <a:srgbClr val="F1C232"/>
              </a:solidFill>
            </a:endParaRPr>
          </a:p>
        </p:txBody>
      </p:sp>
      <p:sp>
        <p:nvSpPr>
          <p:cNvPr id="2374" name="Google Shape;2374;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75" name="Google Shape;2375;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6" name="Google Shape;2376;p144"/>
          <p:cNvSpPr txBox="1"/>
          <p:nvPr>
            <p:ph idx="2" type="title"/>
          </p:nvPr>
        </p:nvSpPr>
        <p:spPr>
          <a:xfrm>
            <a:off x="273900" y="1042875"/>
            <a:ext cx="8749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Student Activity: </a:t>
            </a:r>
            <a:r>
              <a:rPr lang="en">
                <a:latin typeface="Roboto Light"/>
                <a:ea typeface="Roboto Light"/>
                <a:cs typeface="Roboto Light"/>
                <a:sym typeface="Roboto Light"/>
              </a:rPr>
              <a:t>Single Data Point</a:t>
            </a:r>
            <a:r>
              <a:rPr lang="en"/>
              <a:t> </a:t>
            </a:r>
            <a:r>
              <a:rPr lang="en">
                <a:latin typeface="Roboto Light"/>
                <a:ea typeface="Roboto Light"/>
                <a:cs typeface="Roboto Light"/>
                <a:sym typeface="Roboto Light"/>
              </a:rPr>
              <a:t>Visualization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create visual elements for your Fortinet Firewall Research using a radial gauge.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0" name="Shape 2380"/>
        <p:cNvGrpSpPr/>
        <p:nvPr/>
      </p:nvGrpSpPr>
      <p:grpSpPr>
        <a:xfrm>
          <a:off x="0" y="0"/>
          <a:ext cx="0" cy="0"/>
          <a:chOff x="0" y="0"/>
          <a:chExt cx="0" cy="0"/>
        </a:xfrm>
      </p:grpSpPr>
      <p:sp>
        <p:nvSpPr>
          <p:cNvPr id="2381" name="Google Shape;2381;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82" name="Google Shape;2382;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83" name="Google Shape;2383;p145"/>
          <p:cNvSpPr txBox="1"/>
          <p:nvPr/>
        </p:nvSpPr>
        <p:spPr>
          <a:xfrm>
            <a:off x="2480250" y="3695450"/>
            <a:ext cx="4183500" cy="8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Visualizing Data from Firewall Attack Logs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7" name="Shape 2387"/>
        <p:cNvGrpSpPr/>
        <p:nvPr/>
      </p:nvGrpSpPr>
      <p:grpSpPr>
        <a:xfrm>
          <a:off x="0" y="0"/>
          <a:ext cx="0" cy="0"/>
          <a:chOff x="0" y="0"/>
          <a:chExt cx="0" cy="0"/>
        </a:xfrm>
      </p:grpSpPr>
      <p:sp>
        <p:nvSpPr>
          <p:cNvPr id="2388" name="Google Shape;2388;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Single Data Point Review</a:t>
            </a:r>
            <a:endParaRPr/>
          </a:p>
        </p:txBody>
      </p:sp>
      <p:sp>
        <p:nvSpPr>
          <p:cNvPr id="2389" name="Google Shape;2389;p1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highlight>
                  <a:srgbClr val="FFFFFF"/>
                </a:highlight>
              </a:rPr>
              <a:t>Create a Radial Gauge to monitor the the attack_id=10725 over a one hour period</a:t>
            </a:r>
            <a:endParaRPr>
              <a:highlight>
                <a:srgbClr val="FFFFFF"/>
              </a:highlight>
            </a:endParaRPr>
          </a:p>
          <a:p>
            <a:pPr indent="0" lvl="0" marL="0" rtl="0" algn="l">
              <a:lnSpc>
                <a:spcPct val="115000"/>
              </a:lnSpc>
              <a:spcBef>
                <a:spcPts val="1200"/>
              </a:spcBef>
              <a:spcAft>
                <a:spcPts val="0"/>
              </a:spcAft>
              <a:buNone/>
            </a:pPr>
            <a:r>
              <a:rPr lang="en">
                <a:highlight>
                  <a:srgbClr val="FFFFFF"/>
                </a:highlight>
              </a:rPr>
              <a:t>Set the ranges and colors to values you determine would be appropriate</a:t>
            </a:r>
            <a:endParaRPr>
              <a:highlight>
                <a:srgbClr val="FFFFFF"/>
              </a:highlight>
            </a:endParaRPr>
          </a:p>
          <a:p>
            <a:pPr indent="0" lvl="0" marL="0" rtl="0" algn="l">
              <a:lnSpc>
                <a:spcPct val="115000"/>
              </a:lnSpc>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
        <p:nvSpPr>
          <p:cNvPr id="2390" name="Google Shape;2390;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1" name="Google Shape;2391;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2" name="Google Shape;2392;p146"/>
          <p:cNvSpPr txBox="1"/>
          <p:nvPr>
            <p:ph idx="3" type="body"/>
          </p:nvPr>
        </p:nvSpPr>
        <p:spPr>
          <a:xfrm>
            <a:off x="175" y="1984250"/>
            <a:ext cx="9144000" cy="29223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800">
                <a:highlight>
                  <a:srgbClr val="FFFFFF"/>
                </a:highlight>
              </a:rPr>
              <a:t>The query will be:</a:t>
            </a:r>
            <a:endParaRPr sz="1800">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800">
                <a:highlight>
                  <a:srgbClr val="FFD966"/>
                </a:highlight>
              </a:rPr>
              <a:t>source= “fortinetlogs.csv” attack_id=“10725” | stats count as total</a:t>
            </a:r>
            <a:endParaRPr sz="1800">
              <a:highlight>
                <a:srgbClr val="FFD966"/>
              </a:highlight>
            </a:endParaRPr>
          </a:p>
          <a:p>
            <a:pPr indent="0" lvl="0" marL="50800" marR="50800" rtl="0" algn="l">
              <a:lnSpc>
                <a:spcPct val="115000"/>
              </a:lnSpc>
              <a:spcBef>
                <a:spcPts val="120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spcBef>
                <a:spcPts val="0"/>
              </a:spcBef>
              <a:spcAft>
                <a:spcPts val="8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6" name="Shape 2396"/>
        <p:cNvGrpSpPr/>
        <p:nvPr/>
      </p:nvGrpSpPr>
      <p:grpSpPr>
        <a:xfrm>
          <a:off x="0" y="0"/>
          <a:ext cx="0" cy="0"/>
          <a:chOff x="0" y="0"/>
          <a:chExt cx="0" cy="0"/>
        </a:xfrm>
      </p:grpSpPr>
      <p:sp>
        <p:nvSpPr>
          <p:cNvPr id="2397" name="Google Shape;2397;p14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Multiple Data Point Visualization</a:t>
            </a:r>
            <a:endParaRPr/>
          </a:p>
        </p:txBody>
      </p:sp>
      <p:sp>
        <p:nvSpPr>
          <p:cNvPr id="2398" name="Google Shape;2398;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9" name="Google Shape;2399;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3" name="Shape 2403"/>
        <p:cNvGrpSpPr/>
        <p:nvPr/>
      </p:nvGrpSpPr>
      <p:grpSpPr>
        <a:xfrm>
          <a:off x="0" y="0"/>
          <a:ext cx="0" cy="0"/>
          <a:chOff x="0" y="0"/>
          <a:chExt cx="0" cy="0"/>
        </a:xfrm>
      </p:grpSpPr>
      <p:sp>
        <p:nvSpPr>
          <p:cNvPr id="2404" name="Google Shape;2404;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Visualization Demo: Time Chart</a:t>
            </a:r>
            <a:endParaRPr/>
          </a:p>
        </p:txBody>
      </p:sp>
      <p:sp>
        <p:nvSpPr>
          <p:cNvPr id="2405" name="Google Shape;2405;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the next demo, we’ll create a </a:t>
            </a:r>
            <a:r>
              <a:rPr b="1" lang="en"/>
              <a:t>time chart </a:t>
            </a:r>
            <a:r>
              <a:rPr lang="en"/>
              <a:t>and a </a:t>
            </a:r>
            <a:r>
              <a:rPr b="1" lang="en"/>
              <a:t>cluster map</a:t>
            </a:r>
            <a:r>
              <a:rPr lang="en"/>
              <a:t> using event data from the Fortinet Firewall Attack Log activity. </a:t>
            </a:r>
            <a:endParaRPr/>
          </a:p>
        </p:txBody>
      </p:sp>
      <p:sp>
        <p:nvSpPr>
          <p:cNvPr id="2406" name="Google Shape;2406;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7" name="Google Shape;2407;p148"/>
          <p:cNvSpPr txBox="1"/>
          <p:nvPr>
            <p:ph idx="3" type="body"/>
          </p:nvPr>
        </p:nvSpPr>
        <p:spPr>
          <a:xfrm>
            <a:off x="175" y="1573300"/>
            <a:ext cx="9144000" cy="1839600"/>
          </a:xfrm>
          <a:prstGeom prst="rect">
            <a:avLst/>
          </a:prstGeom>
        </p:spPr>
        <p:txBody>
          <a:bodyPr anchorCtr="0" anchor="t" bIns="914400" lIns="457200" spcFirstLastPara="1" rIns="457200" wrap="square" tIns="0">
            <a:noAutofit/>
          </a:bodyPr>
          <a:lstStyle/>
          <a:p>
            <a:pPr indent="-330200" lvl="0" marL="457200" rtl="0" algn="l">
              <a:spcBef>
                <a:spcPts val="0"/>
              </a:spcBef>
              <a:spcAft>
                <a:spcPts val="0"/>
              </a:spcAft>
              <a:buSzPts val="1600"/>
              <a:buChar char="●"/>
            </a:pPr>
            <a:r>
              <a:rPr lang="en" sz="1600"/>
              <a:t>The</a:t>
            </a:r>
            <a:r>
              <a:rPr lang="en" sz="1600">
                <a:latin typeface="Roboto Mono"/>
                <a:ea typeface="Roboto Mono"/>
                <a:cs typeface="Roboto Mono"/>
                <a:sym typeface="Roboto Mono"/>
              </a:rPr>
              <a:t> timechart </a:t>
            </a:r>
            <a:r>
              <a:rPr lang="en" sz="1600"/>
              <a:t>command</a:t>
            </a:r>
            <a:r>
              <a:rPr lang="en" sz="1600">
                <a:latin typeface="Roboto Mono"/>
                <a:ea typeface="Roboto Mono"/>
                <a:cs typeface="Roboto Mono"/>
                <a:sym typeface="Roboto Mono"/>
              </a:rPr>
              <a:t> </a:t>
            </a:r>
            <a:r>
              <a:rPr lang="en" sz="1600"/>
              <a:t>produces </a:t>
            </a:r>
            <a:r>
              <a:rPr b="1" lang="en" sz="1600"/>
              <a:t>trends over time </a:t>
            </a:r>
            <a:r>
              <a:rPr lang="en" sz="1600"/>
              <a:t>searches. </a:t>
            </a:r>
            <a:endParaRPr sz="1600"/>
          </a:p>
          <a:p>
            <a:pPr indent="0" lvl="0" marL="0" rtl="0" algn="l">
              <a:spcBef>
                <a:spcPts val="300"/>
              </a:spcBef>
              <a:spcAft>
                <a:spcPts val="0"/>
              </a:spcAft>
              <a:buNone/>
            </a:pPr>
            <a:r>
              <a:t/>
            </a:r>
            <a:endParaRPr sz="800"/>
          </a:p>
          <a:p>
            <a:pPr indent="-330200" lvl="0" marL="457200" rtl="0" algn="l">
              <a:spcBef>
                <a:spcPts val="300"/>
              </a:spcBef>
              <a:spcAft>
                <a:spcPts val="0"/>
              </a:spcAft>
              <a:buSzPts val="1600"/>
              <a:buChar char="●"/>
            </a:pPr>
            <a:r>
              <a:rPr lang="en" sz="1600"/>
              <a:t>We’ll create a time chart that displays the monthly activity for all years of the attack.</a:t>
            </a:r>
            <a:endParaRPr sz="1600"/>
          </a:p>
          <a:p>
            <a:pPr indent="0" lvl="0" marL="0" rtl="0" algn="l">
              <a:spcBef>
                <a:spcPts val="300"/>
              </a:spcBef>
              <a:spcAft>
                <a:spcPts val="0"/>
              </a:spcAft>
              <a:buNone/>
            </a:pPr>
            <a:r>
              <a:t/>
            </a:r>
            <a:endParaRPr sz="900"/>
          </a:p>
          <a:p>
            <a:pPr indent="0" lvl="0" marL="0" rtl="0" algn="l">
              <a:spcBef>
                <a:spcPts val="300"/>
              </a:spcBef>
              <a:spcAft>
                <a:spcPts val="0"/>
              </a:spcAft>
              <a:buNone/>
            </a:pPr>
            <a:r>
              <a:rPr lang="en" sz="1800">
                <a:latin typeface="Roboto Mono"/>
                <a:ea typeface="Roboto Mono"/>
                <a:cs typeface="Roboto Mono"/>
                <a:sym typeface="Roboto Mono"/>
              </a:rPr>
              <a:t>| timechart count as attack by day_month</a:t>
            </a:r>
            <a:endParaRPr sz="1800">
              <a:latin typeface="Roboto Mono"/>
              <a:ea typeface="Roboto Mono"/>
              <a:cs typeface="Roboto Mono"/>
              <a:sym typeface="Roboto Mono"/>
            </a:endParaRPr>
          </a:p>
          <a:p>
            <a:pPr indent="0" lvl="0" marL="0" rtl="0" algn="l">
              <a:spcBef>
                <a:spcPts val="300"/>
              </a:spcBef>
              <a:spcAft>
                <a:spcPts val="0"/>
              </a:spcAft>
              <a:buNone/>
            </a:pPr>
            <a:r>
              <a:t/>
            </a:r>
            <a:endParaRPr/>
          </a:p>
          <a:p>
            <a:pPr indent="0" lvl="0" marL="0" rtl="0" algn="l">
              <a:spcBef>
                <a:spcPts val="300"/>
              </a:spcBef>
              <a:spcAft>
                <a:spcPts val="300"/>
              </a:spcAft>
              <a:buNone/>
            </a:pPr>
            <a:r>
              <a:t/>
            </a:r>
            <a:endParaRPr/>
          </a:p>
        </p:txBody>
      </p:sp>
      <p:pic>
        <p:nvPicPr>
          <p:cNvPr id="2408" name="Google Shape;2408;p148"/>
          <p:cNvPicPr preferRelativeResize="0"/>
          <p:nvPr/>
        </p:nvPicPr>
        <p:blipFill>
          <a:blip r:embed="rId3">
            <a:alphaModFix/>
          </a:blip>
          <a:stretch>
            <a:fillRect/>
          </a:stretch>
        </p:blipFill>
        <p:spPr>
          <a:xfrm>
            <a:off x="1152425" y="3025575"/>
            <a:ext cx="6496275" cy="2037225"/>
          </a:xfrm>
          <a:prstGeom prst="rect">
            <a:avLst/>
          </a:prstGeom>
          <a:noFill/>
          <a:ln>
            <a:noFill/>
          </a:ln>
          <a:effectLst>
            <a:outerShdw blurRad="342900" rotWithShape="0" algn="bl" dir="5400000" dist="19050">
              <a:srgbClr val="0C343D">
                <a:alpha val="50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2" name="Shape 2412"/>
        <p:cNvGrpSpPr/>
        <p:nvPr/>
      </p:nvGrpSpPr>
      <p:grpSpPr>
        <a:xfrm>
          <a:off x="0" y="0"/>
          <a:ext cx="0" cy="0"/>
          <a:chOff x="0" y="0"/>
          <a:chExt cx="0" cy="0"/>
        </a:xfrm>
      </p:grpSpPr>
      <p:sp>
        <p:nvSpPr>
          <p:cNvPr id="2413" name="Google Shape;2413;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Visualization Demo: Cluster Map</a:t>
            </a:r>
            <a:endParaRPr/>
          </a:p>
        </p:txBody>
      </p:sp>
      <p:sp>
        <p:nvSpPr>
          <p:cNvPr id="2414" name="Google Shape;2414;p149"/>
          <p:cNvSpPr txBox="1"/>
          <p:nvPr>
            <p:ph idx="1" type="subTitle"/>
          </p:nvPr>
        </p:nvSpPr>
        <p:spPr>
          <a:xfrm>
            <a:off x="-254150" y="675975"/>
            <a:ext cx="9936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We’ll use </a:t>
            </a:r>
            <a:r>
              <a:rPr b="1" lang="en" sz="1600">
                <a:solidFill>
                  <a:schemeClr val="dk1"/>
                </a:solidFill>
                <a:latin typeface="Roboto Mono"/>
                <a:ea typeface="Roboto Mono"/>
                <a:cs typeface="Roboto Mono"/>
                <a:sym typeface="Roboto Mono"/>
              </a:rPr>
              <a:t>iplocation</a:t>
            </a:r>
            <a:r>
              <a:rPr lang="en" sz="1600">
                <a:solidFill>
                  <a:schemeClr val="dk1"/>
                </a:solidFill>
              </a:rPr>
              <a:t> and </a:t>
            </a:r>
            <a:r>
              <a:rPr b="1" lang="en" sz="1600">
                <a:solidFill>
                  <a:schemeClr val="dk1"/>
                </a:solidFill>
                <a:latin typeface="Roboto Mono"/>
                <a:ea typeface="Roboto Mono"/>
                <a:cs typeface="Roboto Mono"/>
                <a:sym typeface="Roboto Mono"/>
              </a:rPr>
              <a:t>geostats</a:t>
            </a:r>
            <a:r>
              <a:rPr lang="en" sz="1600">
                <a:solidFill>
                  <a:schemeClr val="dk1"/>
                </a:solidFill>
              </a:rPr>
              <a:t> command to report on the locations of attack activities. </a:t>
            </a:r>
            <a:endParaRPr sz="1600">
              <a:solidFill>
                <a:schemeClr val="dk1"/>
              </a:solidFill>
            </a:endParaRPr>
          </a:p>
          <a:p>
            <a:pPr indent="0" lvl="0" marL="0" rtl="0" algn="l">
              <a:spcBef>
                <a:spcPts val="300"/>
              </a:spcBef>
              <a:spcAft>
                <a:spcPts val="0"/>
              </a:spcAft>
              <a:buNone/>
            </a:pPr>
            <a:r>
              <a:t/>
            </a:r>
            <a:endParaRPr sz="1400"/>
          </a:p>
        </p:txBody>
      </p:sp>
      <p:sp>
        <p:nvSpPr>
          <p:cNvPr id="2415" name="Google Shape;2415;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416" name="Google Shape;2416;p149"/>
          <p:cNvPicPr preferRelativeResize="0"/>
          <p:nvPr/>
        </p:nvPicPr>
        <p:blipFill>
          <a:blip r:embed="rId3">
            <a:alphaModFix/>
          </a:blip>
          <a:stretch>
            <a:fillRect/>
          </a:stretch>
        </p:blipFill>
        <p:spPr>
          <a:xfrm>
            <a:off x="1241250" y="2968900"/>
            <a:ext cx="6399476" cy="2386325"/>
          </a:xfrm>
          <a:prstGeom prst="rect">
            <a:avLst/>
          </a:prstGeom>
          <a:noFill/>
          <a:ln>
            <a:noFill/>
          </a:ln>
          <a:effectLst>
            <a:outerShdw blurRad="342900" rotWithShape="0" algn="bl" dir="5400000" dist="19050">
              <a:srgbClr val="073763">
                <a:alpha val="50000"/>
              </a:srgbClr>
            </a:outerShdw>
          </a:effectLst>
        </p:spPr>
      </p:pic>
      <p:sp>
        <p:nvSpPr>
          <p:cNvPr id="2417" name="Google Shape;2417;p149"/>
          <p:cNvSpPr txBox="1"/>
          <p:nvPr>
            <p:ph idx="3" type="body"/>
          </p:nvPr>
        </p:nvSpPr>
        <p:spPr>
          <a:xfrm>
            <a:off x="0" y="1140975"/>
            <a:ext cx="9144000" cy="2045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latin typeface="Roboto Mono"/>
                <a:ea typeface="Roboto Mono"/>
                <a:cs typeface="Roboto Mono"/>
                <a:sym typeface="Roboto Mono"/>
              </a:rPr>
              <a:t>Iplocation</a:t>
            </a:r>
            <a:r>
              <a:rPr lang="en"/>
              <a:t> command extracts local information from IP addresses. </a:t>
            </a:r>
            <a:endParaRPr/>
          </a:p>
          <a:p>
            <a:pPr indent="-317500" lvl="0" marL="457200" rtl="0" algn="l">
              <a:spcBef>
                <a:spcPts val="300"/>
              </a:spcBef>
              <a:spcAft>
                <a:spcPts val="0"/>
              </a:spcAft>
              <a:buSzPts val="1400"/>
              <a:buChar char="●"/>
            </a:pPr>
            <a:r>
              <a:rPr lang="en">
                <a:latin typeface="Roboto Mono"/>
                <a:ea typeface="Roboto Mono"/>
                <a:cs typeface="Roboto Mono"/>
                <a:sym typeface="Roboto Mono"/>
              </a:rPr>
              <a:t>Iplocation</a:t>
            </a:r>
            <a:r>
              <a:rPr lang="en"/>
              <a:t> returns </a:t>
            </a:r>
            <a:r>
              <a:rPr i="1" lang="en"/>
              <a:t>City, Country, latitude, longitude </a:t>
            </a:r>
            <a:r>
              <a:rPr lang="en"/>
              <a:t>and </a:t>
            </a:r>
            <a:r>
              <a:rPr i="1" lang="en"/>
              <a:t>region </a:t>
            </a:r>
            <a:r>
              <a:rPr lang="en"/>
              <a:t>in event fields </a:t>
            </a:r>
            <a:endParaRPr/>
          </a:p>
          <a:p>
            <a:pPr indent="0" lvl="0" marL="0" rtl="0" algn="l">
              <a:spcBef>
                <a:spcPts val="300"/>
              </a:spcBef>
              <a:spcAft>
                <a:spcPts val="0"/>
              </a:spcAft>
              <a:buNone/>
            </a:pPr>
            <a:r>
              <a:t/>
            </a:r>
            <a:endParaRPr/>
          </a:p>
          <a:p>
            <a:pPr indent="0" lvl="0" marL="0" rtl="0" algn="l">
              <a:spcBef>
                <a:spcPts val="300"/>
              </a:spcBef>
              <a:spcAft>
                <a:spcPts val="0"/>
              </a:spcAft>
              <a:buNone/>
            </a:pPr>
            <a:r>
              <a:rPr b="1" lang="en">
                <a:latin typeface="Roboto Mono"/>
                <a:ea typeface="Roboto Mono"/>
                <a:cs typeface="Roboto Mono"/>
                <a:sym typeface="Roboto Mono"/>
              </a:rPr>
              <a:t>Geostats</a:t>
            </a:r>
            <a:r>
              <a:rPr lang="en"/>
              <a:t> command takes the IP data and generates statistics </a:t>
            </a:r>
            <a:r>
              <a:rPr lang="en"/>
              <a:t>which</a:t>
            </a:r>
            <a:r>
              <a:rPr lang="en"/>
              <a:t> are grouped into geographical data points that can then be rendered on a map. </a:t>
            </a:r>
            <a:endParaRPr/>
          </a:p>
          <a:p>
            <a:pPr indent="0" lvl="0" marL="0" rtl="0" algn="l">
              <a:spcBef>
                <a:spcPts val="300"/>
              </a:spcBef>
              <a:spcAft>
                <a:spcPts val="0"/>
              </a:spcAft>
              <a:buNone/>
            </a:pPr>
            <a:r>
              <a:t/>
            </a:r>
            <a:endParaRPr/>
          </a:p>
          <a:p>
            <a:pPr indent="0" lvl="0" marL="0" rtl="0" algn="l">
              <a:lnSpc>
                <a:spcPct val="115000"/>
              </a:lnSpc>
              <a:spcBef>
                <a:spcPts val="300"/>
              </a:spcBef>
              <a:spcAft>
                <a:spcPts val="0"/>
              </a:spcAft>
              <a:buNone/>
            </a:pPr>
            <a:r>
              <a:rPr lang="en" sz="1500">
                <a:solidFill>
                  <a:srgbClr val="24292E"/>
                </a:solidFill>
                <a:latin typeface="Roboto Mono Medium"/>
                <a:ea typeface="Roboto Mono Medium"/>
                <a:cs typeface="Roboto Mono Medium"/>
                <a:sym typeface="Roboto Mono Medium"/>
              </a:rPr>
              <a:t>source="_fortinet_logs_new.csv" | iplocation src_ip | geostats count</a:t>
            </a:r>
            <a:endParaRPr sz="1500">
              <a:solidFill>
                <a:srgbClr val="24292E"/>
              </a:solidFill>
              <a:latin typeface="Roboto Mono Medium"/>
              <a:ea typeface="Roboto Mono Medium"/>
              <a:cs typeface="Roboto Mono Medium"/>
              <a:sym typeface="Roboto Mono Medium"/>
            </a:endParaRPr>
          </a:p>
          <a:p>
            <a:pPr indent="0" lvl="0" marL="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300"/>
              </a:spcBef>
              <a:spcAft>
                <a:spcPts val="3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1" name="Shape 2421"/>
        <p:cNvGrpSpPr/>
        <p:nvPr/>
      </p:nvGrpSpPr>
      <p:grpSpPr>
        <a:xfrm>
          <a:off x="0" y="0"/>
          <a:ext cx="0" cy="0"/>
          <a:chOff x="0" y="0"/>
          <a:chExt cx="0" cy="0"/>
        </a:xfrm>
      </p:grpSpPr>
      <p:sp>
        <p:nvSpPr>
          <p:cNvPr id="2422" name="Google Shape;2422;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3" name="Google Shape;2423;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24" name="Google Shape;2424;p15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Visualizing Data from Firewall Attack Logs (Multiple Data Points)</a:t>
            </a:r>
            <a:endParaRPr>
              <a:solidFill>
                <a:srgbClr val="F1C23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8" name="Shape 2428"/>
        <p:cNvGrpSpPr/>
        <p:nvPr/>
      </p:nvGrpSpPr>
      <p:grpSpPr>
        <a:xfrm>
          <a:off x="0" y="0"/>
          <a:ext cx="0" cy="0"/>
          <a:chOff x="0" y="0"/>
          <a:chExt cx="0" cy="0"/>
        </a:xfrm>
      </p:grpSpPr>
      <p:sp>
        <p:nvSpPr>
          <p:cNvPr id="2429" name="Google Shape;2429;p15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solidFill>
                  <a:srgbClr val="F1C232"/>
                </a:solidFill>
              </a:rPr>
              <a:t>20 Minutes</a:t>
            </a:r>
            <a:endParaRPr>
              <a:solidFill>
                <a:srgbClr val="F1C232"/>
              </a:solidFill>
            </a:endParaRPr>
          </a:p>
        </p:txBody>
      </p:sp>
      <p:sp>
        <p:nvSpPr>
          <p:cNvPr id="2430" name="Google Shape;2430;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31" name="Google Shape;2431;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32" name="Google Shape;2432;p151"/>
          <p:cNvSpPr txBox="1"/>
          <p:nvPr>
            <p:ph idx="2" type="title"/>
          </p:nvPr>
        </p:nvSpPr>
        <p:spPr>
          <a:xfrm>
            <a:off x="273900" y="1042875"/>
            <a:ext cx="87495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Student Activity: </a:t>
            </a:r>
            <a:r>
              <a:rPr lang="en">
                <a:latin typeface="Roboto Light"/>
                <a:ea typeface="Roboto Light"/>
                <a:cs typeface="Roboto Light"/>
                <a:sym typeface="Roboto Light"/>
              </a:rPr>
              <a:t>Multiple</a:t>
            </a:r>
            <a:r>
              <a:rPr lang="en">
                <a:latin typeface="Roboto Light"/>
                <a:ea typeface="Roboto Light"/>
                <a:cs typeface="Roboto Light"/>
                <a:sym typeface="Roboto Light"/>
              </a:rPr>
              <a:t> Data Point</a:t>
            </a:r>
            <a:r>
              <a:rPr lang="en"/>
              <a:t> </a:t>
            </a:r>
            <a:r>
              <a:rPr lang="en">
                <a:latin typeface="Roboto Light"/>
                <a:ea typeface="Roboto Light"/>
                <a:cs typeface="Roboto Light"/>
                <a:sym typeface="Roboto Light"/>
              </a:rPr>
              <a:t>Visualization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create visual elements for your Fortinet Firewall Research using timecharts, attack counts, maps and area charts.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6" name="Shape 2066"/>
        <p:cNvGrpSpPr/>
        <p:nvPr/>
      </p:nvGrpSpPr>
      <p:grpSpPr>
        <a:xfrm>
          <a:off x="0" y="0"/>
          <a:ext cx="0" cy="0"/>
          <a:chOff x="0" y="0"/>
          <a:chExt cx="0" cy="0"/>
        </a:xfrm>
      </p:grpSpPr>
      <p:sp>
        <p:nvSpPr>
          <p:cNvPr id="2067" name="Google Shape;2067;p10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a:t>
            </a:r>
            <a:r>
              <a:rPr lang="en"/>
              <a:t>0 Minutes</a:t>
            </a:r>
            <a:endParaRPr/>
          </a:p>
        </p:txBody>
      </p:sp>
      <p:sp>
        <p:nvSpPr>
          <p:cNvPr id="2068" name="Google Shape;2068;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69" name="Google Shape;2069;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0" name="Google Shape;2070;p10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200"/>
              <a:t>Activity</a:t>
            </a:r>
            <a:r>
              <a:rPr lang="en" sz="2200"/>
              <a:t>: </a:t>
            </a:r>
            <a:r>
              <a:rPr lang="en" sz="2200"/>
              <a:t>Contingency</a:t>
            </a:r>
            <a:r>
              <a:rPr lang="en" sz="2200"/>
              <a:t> Command </a:t>
            </a:r>
            <a:r>
              <a:rPr lang="en" sz="2200">
                <a:latin typeface="Roboto Light"/>
                <a:ea typeface="Roboto Light"/>
                <a:cs typeface="Roboto Light"/>
                <a:sym typeface="Roboto Light"/>
              </a:rPr>
              <a:t>Warm-Up </a:t>
            </a:r>
            <a:endParaRPr sz="22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investigate locked accounts using the </a:t>
            </a:r>
            <a:r>
              <a:rPr lang="en" sz="1800">
                <a:latin typeface="Roboto Mono Light"/>
                <a:ea typeface="Roboto Mono Light"/>
                <a:cs typeface="Roboto Mono Light"/>
                <a:sym typeface="Roboto Mono Light"/>
              </a:rPr>
              <a:t>contingency</a:t>
            </a:r>
            <a:r>
              <a:rPr lang="en" sz="1800">
                <a:latin typeface="Roboto Light"/>
                <a:ea typeface="Roboto Light"/>
                <a:cs typeface="Roboto Light"/>
                <a:sym typeface="Roboto Light"/>
              </a:rPr>
              <a:t> command. </a:t>
            </a:r>
            <a:endParaRPr sz="18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p>
            <a:pPr indent="0" lvl="0" marL="0" rtl="0" algn="l">
              <a:spcBef>
                <a:spcPts val="0"/>
              </a:spcBef>
              <a:spcAft>
                <a:spcPts val="0"/>
              </a:spcAft>
              <a:buNone/>
            </a:pPr>
            <a:r>
              <a:rPr lang="en"/>
              <a:t>Instructions sent via Slack.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6" name="Shape 2436"/>
        <p:cNvGrpSpPr/>
        <p:nvPr/>
      </p:nvGrpSpPr>
      <p:grpSpPr>
        <a:xfrm>
          <a:off x="0" y="0"/>
          <a:ext cx="0" cy="0"/>
          <a:chOff x="0" y="0"/>
          <a:chExt cx="0" cy="0"/>
        </a:xfrm>
      </p:grpSpPr>
      <p:sp>
        <p:nvSpPr>
          <p:cNvPr id="2437" name="Google Shape;2437;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38" name="Google Shape;2438;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39" name="Google Shape;2439;p152"/>
          <p:cNvSpPr txBox="1"/>
          <p:nvPr/>
        </p:nvSpPr>
        <p:spPr>
          <a:xfrm>
            <a:off x="2480250" y="3695450"/>
            <a:ext cx="4183500" cy="8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Visualizing Data from Firewall Attack Logs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3" name="Shape 2443"/>
        <p:cNvGrpSpPr/>
        <p:nvPr/>
      </p:nvGrpSpPr>
      <p:grpSpPr>
        <a:xfrm>
          <a:off x="0" y="0"/>
          <a:ext cx="0" cy="0"/>
          <a:chOff x="0" y="0"/>
          <a:chExt cx="0" cy="0"/>
        </a:xfrm>
      </p:grpSpPr>
      <p:sp>
        <p:nvSpPr>
          <p:cNvPr id="2444" name="Google Shape;2444;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Visualizations Activity Review</a:t>
            </a:r>
            <a:endParaRPr/>
          </a:p>
        </p:txBody>
      </p:sp>
      <p:sp>
        <p:nvSpPr>
          <p:cNvPr id="2445" name="Google Shape;2445;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Timechart: Create a </a:t>
            </a:r>
            <a:r>
              <a:rPr b="1" lang="en"/>
              <a:t>timechart </a:t>
            </a:r>
            <a:r>
              <a:rPr lang="en"/>
              <a:t>for the top source IP for the DOS attacks by month. </a:t>
            </a:r>
            <a:endParaRPr/>
          </a:p>
        </p:txBody>
      </p:sp>
      <p:sp>
        <p:nvSpPr>
          <p:cNvPr id="2446" name="Google Shape;2446;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7" name="Google Shape;2447;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1" name="Shape 2451"/>
        <p:cNvGrpSpPr/>
        <p:nvPr/>
      </p:nvGrpSpPr>
      <p:grpSpPr>
        <a:xfrm>
          <a:off x="0" y="0"/>
          <a:ext cx="0" cy="0"/>
          <a:chOff x="0" y="0"/>
          <a:chExt cx="0" cy="0"/>
        </a:xfrm>
      </p:grpSpPr>
      <p:sp>
        <p:nvSpPr>
          <p:cNvPr id="2452" name="Google Shape;2452;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Visualizations Activity Review</a:t>
            </a:r>
            <a:endParaRPr/>
          </a:p>
        </p:txBody>
      </p:sp>
      <p:sp>
        <p:nvSpPr>
          <p:cNvPr id="2453" name="Google Shape;2453;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Timechart: Create a </a:t>
            </a:r>
            <a:r>
              <a:rPr b="1" lang="en"/>
              <a:t>timechart </a:t>
            </a:r>
            <a:r>
              <a:rPr lang="en"/>
              <a:t>for the top source IP for the DOS attacks by month. </a:t>
            </a:r>
            <a:endParaRPr/>
          </a:p>
        </p:txBody>
      </p:sp>
      <p:sp>
        <p:nvSpPr>
          <p:cNvPr id="2454" name="Google Shape;2454;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5" name="Google Shape;2455;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56" name="Google Shape;2456;p154"/>
          <p:cNvSpPr txBox="1"/>
          <p:nvPr>
            <p:ph idx="3" type="body"/>
          </p:nvPr>
        </p:nvSpPr>
        <p:spPr>
          <a:xfrm>
            <a:off x="175" y="1488600"/>
            <a:ext cx="9144000" cy="3417900"/>
          </a:xfrm>
          <a:prstGeom prst="rect">
            <a:avLst/>
          </a:prstGeom>
        </p:spPr>
        <p:txBody>
          <a:bodyPr anchorCtr="0" anchor="t" bIns="914400" lIns="457200" spcFirstLastPara="1" rIns="457200" wrap="square" tIns="0">
            <a:noAutofit/>
          </a:bodyPr>
          <a:lstStyle/>
          <a:p>
            <a:pPr indent="0" lvl="0" marL="0" rtl="0" algn="ctr">
              <a:spcBef>
                <a:spcPts val="0"/>
              </a:spcBef>
              <a:spcAft>
                <a:spcPts val="800"/>
              </a:spcAft>
              <a:buNone/>
            </a:pPr>
            <a:r>
              <a:rPr lang="en" sz="1600">
                <a:highlight>
                  <a:srgbClr val="FFD966"/>
                </a:highlight>
                <a:latin typeface="Roboto Mono"/>
                <a:ea typeface="Roboto Mono"/>
                <a:cs typeface="Roboto Mono"/>
                <a:sym typeface="Roboto Mono"/>
              </a:rPr>
              <a:t>| src_ip=“130.253.37.97” | timechart count as “attack” by day_month</a:t>
            </a:r>
            <a:endParaRPr sz="1600">
              <a:highlight>
                <a:srgbClr val="FFD966"/>
              </a:highlight>
              <a:latin typeface="Roboto Mono"/>
              <a:ea typeface="Roboto Mono"/>
              <a:cs typeface="Roboto Mono"/>
              <a:sym typeface="Roboto Mono"/>
            </a:endParaRPr>
          </a:p>
        </p:txBody>
      </p:sp>
      <p:pic>
        <p:nvPicPr>
          <p:cNvPr id="2457" name="Google Shape;2457;p154"/>
          <p:cNvPicPr preferRelativeResize="0"/>
          <p:nvPr/>
        </p:nvPicPr>
        <p:blipFill>
          <a:blip r:embed="rId3">
            <a:alphaModFix/>
          </a:blip>
          <a:stretch>
            <a:fillRect/>
          </a:stretch>
        </p:blipFill>
        <p:spPr>
          <a:xfrm>
            <a:off x="429138" y="2130084"/>
            <a:ext cx="8286075" cy="2591890"/>
          </a:xfrm>
          <a:prstGeom prst="rect">
            <a:avLst/>
          </a:prstGeom>
          <a:noFill/>
          <a:ln>
            <a:noFill/>
          </a:ln>
          <a:effectLst>
            <a:outerShdw blurRad="271463" rotWithShape="0" algn="bl" dir="5400000" dist="19050">
              <a:srgbClr val="073763">
                <a:alpha val="50000"/>
              </a:srgbClr>
            </a:outerShdw>
          </a:effectLst>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1" name="Shape 2461"/>
        <p:cNvGrpSpPr/>
        <p:nvPr/>
      </p:nvGrpSpPr>
      <p:grpSpPr>
        <a:xfrm>
          <a:off x="0" y="0"/>
          <a:ext cx="0" cy="0"/>
          <a:chOff x="0" y="0"/>
          <a:chExt cx="0" cy="0"/>
        </a:xfrm>
      </p:grpSpPr>
      <p:sp>
        <p:nvSpPr>
          <p:cNvPr id="2462" name="Google Shape;2462;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Visualizations Activity Review</a:t>
            </a:r>
            <a:endParaRPr/>
          </a:p>
        </p:txBody>
      </p:sp>
      <p:sp>
        <p:nvSpPr>
          <p:cNvPr id="2463" name="Google Shape;2463;p1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dk1"/>
                </a:solidFill>
              </a:rPr>
              <a:t>Attack Count</a:t>
            </a:r>
            <a:r>
              <a:rPr lang="en">
                <a:solidFill>
                  <a:schemeClr val="dk1"/>
                </a:solidFill>
              </a:rPr>
              <a:t>: Generate the count (420) using the stats command. </a:t>
            </a:r>
            <a:endParaRPr/>
          </a:p>
        </p:txBody>
      </p:sp>
      <p:sp>
        <p:nvSpPr>
          <p:cNvPr id="2464" name="Google Shape;2464;p1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5" name="Google Shape;2465;p1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9" name="Shape 2469"/>
        <p:cNvGrpSpPr/>
        <p:nvPr/>
      </p:nvGrpSpPr>
      <p:grpSpPr>
        <a:xfrm>
          <a:off x="0" y="0"/>
          <a:ext cx="0" cy="0"/>
          <a:chOff x="0" y="0"/>
          <a:chExt cx="0" cy="0"/>
        </a:xfrm>
      </p:grpSpPr>
      <p:sp>
        <p:nvSpPr>
          <p:cNvPr id="2470" name="Google Shape;2470;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Visualizations Activity Review</a:t>
            </a:r>
            <a:endParaRPr/>
          </a:p>
        </p:txBody>
      </p:sp>
      <p:sp>
        <p:nvSpPr>
          <p:cNvPr id="2471" name="Google Shape;2471;p1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dk1"/>
                </a:solidFill>
              </a:rPr>
              <a:t>Attack Count</a:t>
            </a:r>
            <a:r>
              <a:rPr lang="en">
                <a:solidFill>
                  <a:schemeClr val="dk1"/>
                </a:solidFill>
              </a:rPr>
              <a:t>: Generate the count (420) using the stats command. </a:t>
            </a:r>
            <a:endParaRPr/>
          </a:p>
        </p:txBody>
      </p:sp>
      <p:sp>
        <p:nvSpPr>
          <p:cNvPr id="2472" name="Google Shape;2472;p1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3" name="Google Shape;2473;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74" name="Google Shape;2474;p156"/>
          <p:cNvSpPr txBox="1"/>
          <p:nvPr>
            <p:ph idx="3" type="body"/>
          </p:nvPr>
        </p:nvSpPr>
        <p:spPr>
          <a:xfrm>
            <a:off x="175" y="1284250"/>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highlight>
                  <a:srgbClr val="FFFF00"/>
                </a:highlight>
                <a:latin typeface="Roboto Mono"/>
                <a:ea typeface="Roboto Mono"/>
                <a:cs typeface="Roboto Mono"/>
                <a:sym typeface="Roboto Mono"/>
              </a:rPr>
              <a:t>src_ip=“130.253.37.97” | stats count</a:t>
            </a:r>
            <a:endParaRPr sz="1800">
              <a:highlight>
                <a:srgbClr val="FFFF00"/>
              </a:highlight>
              <a:latin typeface="Roboto Mono"/>
              <a:ea typeface="Roboto Mono"/>
              <a:cs typeface="Roboto Mono"/>
              <a:sym typeface="Roboto Mono"/>
            </a:endParaRPr>
          </a:p>
        </p:txBody>
      </p:sp>
      <p:pic>
        <p:nvPicPr>
          <p:cNvPr id="2475" name="Google Shape;2475;p156"/>
          <p:cNvPicPr preferRelativeResize="0"/>
          <p:nvPr/>
        </p:nvPicPr>
        <p:blipFill>
          <a:blip r:embed="rId3">
            <a:alphaModFix/>
          </a:blip>
          <a:stretch>
            <a:fillRect/>
          </a:stretch>
        </p:blipFill>
        <p:spPr>
          <a:xfrm>
            <a:off x="152400" y="1863250"/>
            <a:ext cx="8839200" cy="2230913"/>
          </a:xfrm>
          <a:prstGeom prst="rect">
            <a:avLst/>
          </a:prstGeom>
          <a:noFill/>
          <a:ln>
            <a:noFill/>
          </a:ln>
          <a:effectLst>
            <a:outerShdw blurRad="428625" rotWithShape="0" algn="bl" dir="5400000" dist="19050">
              <a:srgbClr val="073763">
                <a:alpha val="50000"/>
              </a:srgbClr>
            </a:outerShdw>
          </a:effectLst>
        </p:spPr>
      </p:pic>
      <p:sp>
        <p:nvSpPr>
          <p:cNvPr id="2476" name="Google Shape;2476;p156"/>
          <p:cNvSpPr txBox="1"/>
          <p:nvPr/>
        </p:nvSpPr>
        <p:spPr>
          <a:xfrm>
            <a:off x="518550" y="4439200"/>
            <a:ext cx="7904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Then, under the visualization tab, select </a:t>
            </a:r>
            <a:r>
              <a:rPr b="1" lang="en" sz="1800"/>
              <a:t>Single Value.</a:t>
            </a:r>
            <a:endParaRPr b="1" sz="1800"/>
          </a:p>
        </p:txBody>
      </p:sp>
      <p:sp>
        <p:nvSpPr>
          <p:cNvPr id="2477" name="Google Shape;2477;p156"/>
          <p:cNvSpPr/>
          <p:nvPr/>
        </p:nvSpPr>
        <p:spPr>
          <a:xfrm>
            <a:off x="455300" y="3010050"/>
            <a:ext cx="316200" cy="610200"/>
          </a:xfrm>
          <a:prstGeom prst="upArrow">
            <a:avLst>
              <a:gd fmla="val 50000" name="adj1"/>
              <a:gd fmla="val 50000" name="adj2"/>
            </a:avLst>
          </a:prstGeom>
          <a:solidFill>
            <a:schemeClr val="lt2"/>
          </a:solidFill>
          <a:ln cap="flat" cmpd="sng" w="19050">
            <a:solidFill>
              <a:srgbClr val="990000"/>
            </a:solidFill>
            <a:prstDash val="solid"/>
            <a:round/>
            <a:headEnd len="sm" w="sm" type="none"/>
            <a:tailEnd len="sm" w="sm" type="none"/>
          </a:ln>
          <a:effectLst>
            <a:outerShdw blurRad="428625" rotWithShape="0" algn="bl" dir="5400000" dist="19050">
              <a:srgbClr val="073763">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1" name="Shape 2481"/>
        <p:cNvGrpSpPr/>
        <p:nvPr/>
      </p:nvGrpSpPr>
      <p:grpSpPr>
        <a:xfrm>
          <a:off x="0" y="0"/>
          <a:ext cx="0" cy="0"/>
          <a:chOff x="0" y="0"/>
          <a:chExt cx="0" cy="0"/>
        </a:xfrm>
      </p:grpSpPr>
      <p:sp>
        <p:nvSpPr>
          <p:cNvPr id="2482" name="Google Shape;2482;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Visualizations Activity Review</a:t>
            </a:r>
            <a:endParaRPr/>
          </a:p>
        </p:txBody>
      </p:sp>
      <p:sp>
        <p:nvSpPr>
          <p:cNvPr id="2483" name="Google Shape;2483;p1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dk1"/>
                </a:solidFill>
              </a:rPr>
              <a:t>Map</a:t>
            </a:r>
            <a:r>
              <a:rPr lang="en">
                <a:solidFill>
                  <a:schemeClr val="dk1"/>
                </a:solidFill>
              </a:rPr>
              <a:t>: Generate a map for only the top IP source. </a:t>
            </a:r>
            <a:endParaRPr/>
          </a:p>
        </p:txBody>
      </p:sp>
      <p:sp>
        <p:nvSpPr>
          <p:cNvPr id="2484" name="Google Shape;2484;p1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5" name="Google Shape;2485;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9" name="Shape 2489"/>
        <p:cNvGrpSpPr/>
        <p:nvPr/>
      </p:nvGrpSpPr>
      <p:grpSpPr>
        <a:xfrm>
          <a:off x="0" y="0"/>
          <a:ext cx="0" cy="0"/>
          <a:chOff x="0" y="0"/>
          <a:chExt cx="0" cy="0"/>
        </a:xfrm>
      </p:grpSpPr>
      <p:sp>
        <p:nvSpPr>
          <p:cNvPr id="2490" name="Google Shape;2490;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Visualizations Activity Review</a:t>
            </a:r>
            <a:endParaRPr/>
          </a:p>
        </p:txBody>
      </p:sp>
      <p:sp>
        <p:nvSpPr>
          <p:cNvPr id="2491" name="Google Shape;2491;p1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dk1"/>
                </a:solidFill>
              </a:rPr>
              <a:t>Map</a:t>
            </a:r>
            <a:r>
              <a:rPr lang="en">
                <a:solidFill>
                  <a:schemeClr val="dk1"/>
                </a:solidFill>
              </a:rPr>
              <a:t>: Generate a map for only the top IP source. </a:t>
            </a:r>
            <a:endParaRPr/>
          </a:p>
        </p:txBody>
      </p:sp>
      <p:sp>
        <p:nvSpPr>
          <p:cNvPr id="2492" name="Google Shape;2492;p1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93" name="Google Shape;2493;p1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4" name="Google Shape;2494;p15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highlight>
                  <a:srgbClr val="FFFF00"/>
                </a:highlight>
                <a:latin typeface="Roboto Mono"/>
                <a:ea typeface="Roboto Mono"/>
                <a:cs typeface="Roboto Mono"/>
                <a:sym typeface="Roboto Mono"/>
              </a:rPr>
              <a:t>src_ip=“130.253.37.97” | iplocation src_ip | geostats count</a:t>
            </a:r>
            <a:endParaRPr sz="1800">
              <a:highlight>
                <a:srgbClr val="FFFF00"/>
              </a:highlight>
              <a:latin typeface="Roboto Mono"/>
              <a:ea typeface="Roboto Mono"/>
              <a:cs typeface="Roboto Mono"/>
              <a:sym typeface="Roboto Mono"/>
            </a:endParaRPr>
          </a:p>
        </p:txBody>
      </p:sp>
      <p:pic>
        <p:nvPicPr>
          <p:cNvPr id="2495" name="Google Shape;2495;p158"/>
          <p:cNvPicPr preferRelativeResize="0"/>
          <p:nvPr/>
        </p:nvPicPr>
        <p:blipFill>
          <a:blip r:embed="rId3">
            <a:alphaModFix/>
          </a:blip>
          <a:stretch>
            <a:fillRect/>
          </a:stretch>
        </p:blipFill>
        <p:spPr>
          <a:xfrm>
            <a:off x="0" y="1996171"/>
            <a:ext cx="9144001" cy="2198358"/>
          </a:xfrm>
          <a:prstGeom prst="rect">
            <a:avLst/>
          </a:prstGeom>
          <a:noFill/>
          <a:ln>
            <a:noFill/>
          </a:ln>
          <a:effectLst>
            <a:outerShdw blurRad="342900" rotWithShape="0" algn="bl" dir="5400000" dist="19050">
              <a:srgbClr val="073763">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9" name="Shape 2499"/>
        <p:cNvGrpSpPr/>
        <p:nvPr/>
      </p:nvGrpSpPr>
      <p:grpSpPr>
        <a:xfrm>
          <a:off x="0" y="0"/>
          <a:ext cx="0" cy="0"/>
          <a:chOff x="0" y="0"/>
          <a:chExt cx="0" cy="0"/>
        </a:xfrm>
      </p:grpSpPr>
      <p:sp>
        <p:nvSpPr>
          <p:cNvPr id="2500" name="Google Shape;2500;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Visualizations Activity Review</a:t>
            </a:r>
            <a:endParaRPr/>
          </a:p>
        </p:txBody>
      </p:sp>
      <p:sp>
        <p:nvSpPr>
          <p:cNvPr id="2501" name="Google Shape;2501;p1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dk1"/>
                </a:solidFill>
              </a:rPr>
              <a:t>Area Chart</a:t>
            </a:r>
            <a:r>
              <a:rPr lang="en">
                <a:solidFill>
                  <a:schemeClr val="dk1"/>
                </a:solidFill>
              </a:rPr>
              <a:t>: Generate an area chart that displays the </a:t>
            </a:r>
            <a:r>
              <a:rPr b="1" lang="en">
                <a:solidFill>
                  <a:schemeClr val="dk1"/>
                </a:solidFill>
              </a:rPr>
              <a:t>targets </a:t>
            </a:r>
            <a:r>
              <a:rPr lang="en">
                <a:solidFill>
                  <a:schemeClr val="dk1"/>
                </a:solidFill>
              </a:rPr>
              <a:t>of</a:t>
            </a:r>
            <a:r>
              <a:rPr lang="en">
                <a:solidFill>
                  <a:schemeClr val="dk1"/>
                </a:solidFill>
              </a:rPr>
              <a:t> the attack for the source IP address. </a:t>
            </a:r>
            <a:endParaRPr/>
          </a:p>
        </p:txBody>
      </p:sp>
      <p:sp>
        <p:nvSpPr>
          <p:cNvPr id="2502" name="Google Shape;2502;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3" name="Google Shape;2503;p1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7" name="Shape 2507"/>
        <p:cNvGrpSpPr/>
        <p:nvPr/>
      </p:nvGrpSpPr>
      <p:grpSpPr>
        <a:xfrm>
          <a:off x="0" y="0"/>
          <a:ext cx="0" cy="0"/>
          <a:chOff x="0" y="0"/>
          <a:chExt cx="0" cy="0"/>
        </a:xfrm>
      </p:grpSpPr>
      <p:sp>
        <p:nvSpPr>
          <p:cNvPr id="2508" name="Google Shape;2508;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Visualizations Activity Review</a:t>
            </a:r>
            <a:endParaRPr/>
          </a:p>
        </p:txBody>
      </p:sp>
      <p:sp>
        <p:nvSpPr>
          <p:cNvPr id="2509" name="Google Shape;2509;p1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dk1"/>
                </a:solidFill>
              </a:rPr>
              <a:t>Area Chart</a:t>
            </a:r>
            <a:r>
              <a:rPr lang="en">
                <a:solidFill>
                  <a:schemeClr val="dk1"/>
                </a:solidFill>
              </a:rPr>
              <a:t>: Generate an area chart that displays the </a:t>
            </a:r>
            <a:r>
              <a:rPr b="1" lang="en">
                <a:solidFill>
                  <a:schemeClr val="dk1"/>
                </a:solidFill>
              </a:rPr>
              <a:t>targets </a:t>
            </a:r>
            <a:r>
              <a:rPr lang="en">
                <a:solidFill>
                  <a:schemeClr val="dk1"/>
                </a:solidFill>
              </a:rPr>
              <a:t>for the attack for the source IP address. </a:t>
            </a:r>
            <a:endParaRPr/>
          </a:p>
        </p:txBody>
      </p:sp>
      <p:sp>
        <p:nvSpPr>
          <p:cNvPr id="2510" name="Google Shape;2510;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11" name="Google Shape;2511;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12" name="Google Shape;2512;p160"/>
          <p:cNvSpPr txBox="1"/>
          <p:nvPr>
            <p:ph idx="3" type="body"/>
          </p:nvPr>
        </p:nvSpPr>
        <p:spPr>
          <a:xfrm>
            <a:off x="175" y="1379675"/>
            <a:ext cx="9144000" cy="5337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solidFill>
                  <a:schemeClr val="dk1"/>
                </a:solidFill>
                <a:highlight>
                  <a:srgbClr val="FFFF00"/>
                </a:highlight>
                <a:latin typeface="Roboto Mono"/>
                <a:ea typeface="Roboto Mono"/>
                <a:cs typeface="Roboto Mono"/>
                <a:sym typeface="Roboto Mono"/>
              </a:rPr>
              <a:t>src_ip=“130.253.37.97” AND dest_ip=* | timechart count by dest_ip | sort - dest_ip</a:t>
            </a:r>
            <a:endParaRPr/>
          </a:p>
        </p:txBody>
      </p:sp>
      <p:pic>
        <p:nvPicPr>
          <p:cNvPr id="2513" name="Google Shape;2513;p160"/>
          <p:cNvPicPr preferRelativeResize="0"/>
          <p:nvPr/>
        </p:nvPicPr>
        <p:blipFill>
          <a:blip r:embed="rId3">
            <a:alphaModFix/>
          </a:blip>
          <a:stretch>
            <a:fillRect/>
          </a:stretch>
        </p:blipFill>
        <p:spPr>
          <a:xfrm>
            <a:off x="91900" y="2252275"/>
            <a:ext cx="8839199" cy="243274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7" name="Shape 2517"/>
        <p:cNvGrpSpPr/>
        <p:nvPr/>
      </p:nvGrpSpPr>
      <p:grpSpPr>
        <a:xfrm>
          <a:off x="0" y="0"/>
          <a:ext cx="0" cy="0"/>
          <a:chOff x="0" y="0"/>
          <a:chExt cx="0" cy="0"/>
        </a:xfrm>
      </p:grpSpPr>
      <p:sp>
        <p:nvSpPr>
          <p:cNvPr id="2518" name="Google Shape;2518;p16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with Splunk Dashboards</a:t>
            </a:r>
            <a:endParaRPr/>
          </a:p>
        </p:txBody>
      </p:sp>
      <p:sp>
        <p:nvSpPr>
          <p:cNvPr id="2519" name="Google Shape;2519;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20" name="Google Shape;2520;p16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21" name="Google Shape;2521;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4" name="Shape 2074"/>
        <p:cNvGrpSpPr/>
        <p:nvPr/>
      </p:nvGrpSpPr>
      <p:grpSpPr>
        <a:xfrm>
          <a:off x="0" y="0"/>
          <a:ext cx="0" cy="0"/>
          <a:chOff x="0" y="0"/>
          <a:chExt cx="0" cy="0"/>
        </a:xfrm>
      </p:grpSpPr>
      <p:sp>
        <p:nvSpPr>
          <p:cNvPr id="2075" name="Google Shape;2075;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76" name="Google Shape;2076;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7" name="Google Shape;2077;p108"/>
          <p:cNvSpPr txBox="1"/>
          <p:nvPr/>
        </p:nvSpPr>
        <p:spPr>
          <a:xfrm>
            <a:off x="2480250" y="3695450"/>
            <a:ext cx="4183500" cy="8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Mono"/>
                <a:ea typeface="Roboto Mono"/>
                <a:cs typeface="Roboto Mono"/>
                <a:sym typeface="Roboto Mono"/>
              </a:rPr>
              <a:t>Contingency</a:t>
            </a:r>
            <a:r>
              <a:rPr lang="en" sz="2400">
                <a:solidFill>
                  <a:srgbClr val="990000"/>
                </a:solidFill>
                <a:latin typeface="Roboto Mono"/>
                <a:ea typeface="Roboto Mono"/>
                <a:cs typeface="Roboto Mono"/>
                <a:sym typeface="Roboto Mono"/>
              </a:rPr>
              <a:t> Command Warm-Up</a:t>
            </a:r>
            <a:endParaRPr sz="2400">
              <a:solidFill>
                <a:srgbClr val="990000"/>
              </a:solidFill>
              <a:latin typeface="Roboto Mono"/>
              <a:ea typeface="Roboto Mono"/>
              <a:cs typeface="Roboto Mono"/>
              <a:sym typeface="Roboto Mon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5" name="Shape 2525"/>
        <p:cNvGrpSpPr/>
        <p:nvPr/>
      </p:nvGrpSpPr>
      <p:grpSpPr>
        <a:xfrm>
          <a:off x="0" y="0"/>
          <a:ext cx="0" cy="0"/>
          <a:chOff x="0" y="0"/>
          <a:chExt cx="0" cy="0"/>
        </a:xfrm>
      </p:grpSpPr>
      <p:sp>
        <p:nvSpPr>
          <p:cNvPr id="2526" name="Google Shape;2526;p162"/>
          <p:cNvSpPr txBox="1"/>
          <p:nvPr>
            <p:ph idx="3" type="body"/>
          </p:nvPr>
        </p:nvSpPr>
        <p:spPr>
          <a:xfrm>
            <a:off x="175" y="1658875"/>
            <a:ext cx="9144000" cy="3247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u="sng">
                <a:solidFill>
                  <a:srgbClr val="20124D"/>
                </a:solidFill>
                <a:latin typeface="Roboto Medium"/>
                <a:ea typeface="Roboto Medium"/>
                <a:cs typeface="Roboto Medium"/>
                <a:sym typeface="Roboto Medium"/>
              </a:rPr>
              <a:t>Dynamic form-based dashboards</a:t>
            </a:r>
            <a:r>
              <a:rPr lang="en" sz="1600"/>
              <a:t> allow for modifications using radio, buttons, and check boxes.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rPr lang="en" sz="1600" u="sng">
                <a:solidFill>
                  <a:srgbClr val="073763"/>
                </a:solidFill>
                <a:latin typeface="Roboto Medium"/>
                <a:ea typeface="Roboto Medium"/>
                <a:cs typeface="Roboto Medium"/>
                <a:sym typeface="Roboto Medium"/>
              </a:rPr>
              <a:t>Real-time dashboards</a:t>
            </a:r>
            <a:r>
              <a:rPr lang="en" sz="1600"/>
              <a:t> are displayed on panel </a:t>
            </a:r>
            <a:endParaRPr sz="1600"/>
          </a:p>
          <a:p>
            <a:pPr indent="0" lvl="0" marL="0" rtl="0" algn="l">
              <a:spcBef>
                <a:spcPts val="800"/>
              </a:spcBef>
              <a:spcAft>
                <a:spcPts val="0"/>
              </a:spcAft>
              <a:buNone/>
            </a:pPr>
            <a:r>
              <a:rPr lang="en" sz="1600"/>
              <a:t>screens for constant viewing in network and </a:t>
            </a:r>
            <a:endParaRPr sz="1600"/>
          </a:p>
          <a:p>
            <a:pPr indent="0" lvl="0" marL="0" rtl="0" algn="l">
              <a:spcBef>
                <a:spcPts val="800"/>
              </a:spcBef>
              <a:spcAft>
                <a:spcPts val="0"/>
              </a:spcAft>
              <a:buNone/>
            </a:pPr>
            <a:r>
              <a:rPr lang="en" sz="1600"/>
              <a:t>security operations centers.</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rPr lang="en" sz="1600" u="sng">
                <a:solidFill>
                  <a:srgbClr val="0C343D"/>
                </a:solidFill>
                <a:latin typeface="Roboto Medium"/>
                <a:ea typeface="Roboto Medium"/>
                <a:cs typeface="Roboto Medium"/>
                <a:sym typeface="Roboto Medium"/>
              </a:rPr>
              <a:t>Dashboards as scheduled reports</a:t>
            </a:r>
            <a:r>
              <a:rPr lang="en" sz="1600"/>
              <a:t> can be </a:t>
            </a:r>
            <a:endParaRPr sz="1600"/>
          </a:p>
          <a:p>
            <a:pPr indent="0" lvl="0" marL="0" rtl="0" algn="l">
              <a:spcBef>
                <a:spcPts val="800"/>
              </a:spcBef>
              <a:spcAft>
                <a:spcPts val="0"/>
              </a:spcAft>
              <a:buNone/>
            </a:pPr>
            <a:r>
              <a:rPr lang="en" sz="1600"/>
              <a:t>saved as a PDF file or sent as emails to </a:t>
            </a:r>
            <a:endParaRPr sz="1600"/>
          </a:p>
          <a:p>
            <a:pPr indent="0" lvl="0" marL="0" rtl="0" algn="l">
              <a:spcBef>
                <a:spcPts val="800"/>
              </a:spcBef>
              <a:spcAft>
                <a:spcPts val="800"/>
              </a:spcAft>
              <a:buNone/>
            </a:pPr>
            <a:r>
              <a:rPr lang="en" sz="1600"/>
              <a:t>NOC or SOC teams at scheduled. </a:t>
            </a:r>
            <a:endParaRPr sz="1600"/>
          </a:p>
        </p:txBody>
      </p:sp>
      <p:pic>
        <p:nvPicPr>
          <p:cNvPr id="2527" name="Google Shape;2527;p162"/>
          <p:cNvPicPr preferRelativeResize="0"/>
          <p:nvPr/>
        </p:nvPicPr>
        <p:blipFill>
          <a:blip r:embed="rId3">
            <a:alphaModFix/>
          </a:blip>
          <a:stretch>
            <a:fillRect/>
          </a:stretch>
        </p:blipFill>
        <p:spPr>
          <a:xfrm>
            <a:off x="4738400" y="2163850"/>
            <a:ext cx="4496773" cy="2460375"/>
          </a:xfrm>
          <a:prstGeom prst="rect">
            <a:avLst/>
          </a:prstGeom>
          <a:noFill/>
          <a:ln cap="flat" cmpd="sng" w="19050">
            <a:solidFill>
              <a:srgbClr val="FFFFFF"/>
            </a:solidFill>
            <a:prstDash val="solid"/>
            <a:round/>
            <a:headEnd len="sm" w="sm" type="none"/>
            <a:tailEnd len="sm" w="sm" type="none"/>
          </a:ln>
          <a:effectLst>
            <a:outerShdw blurRad="257175" rotWithShape="0" algn="bl" dir="5400000" dist="19050">
              <a:srgbClr val="073763">
                <a:alpha val="50000"/>
              </a:srgbClr>
            </a:outerShdw>
          </a:effectLst>
        </p:spPr>
      </p:pic>
      <p:sp>
        <p:nvSpPr>
          <p:cNvPr id="2528" name="Google Shape;2528;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Splunk Dashboards</a:t>
            </a:r>
            <a:endParaRPr/>
          </a:p>
        </p:txBody>
      </p:sp>
      <p:sp>
        <p:nvSpPr>
          <p:cNvPr id="2529" name="Google Shape;2529;p1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Dashboards integrate elements in panels to display the most relevant information for different teams and use cases. </a:t>
            </a:r>
            <a:endParaRPr/>
          </a:p>
        </p:txBody>
      </p:sp>
      <p:sp>
        <p:nvSpPr>
          <p:cNvPr id="2530" name="Google Shape;2530;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4" name="Shape 2534"/>
        <p:cNvGrpSpPr/>
        <p:nvPr/>
      </p:nvGrpSpPr>
      <p:grpSpPr>
        <a:xfrm>
          <a:off x="0" y="0"/>
          <a:ext cx="0" cy="0"/>
          <a:chOff x="0" y="0"/>
          <a:chExt cx="0" cy="0"/>
        </a:xfrm>
      </p:grpSpPr>
      <p:sp>
        <p:nvSpPr>
          <p:cNvPr id="2535" name="Google Shape;2535;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6" name="Google Shape;2536;p1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37" name="Google Shape;2537;p16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Adding an Existing Search to a Dashboard</a:t>
            </a:r>
            <a:endParaRPr>
              <a:solidFill>
                <a:srgbClr val="F1C23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1" name="Shape 2541"/>
        <p:cNvGrpSpPr/>
        <p:nvPr/>
      </p:nvGrpSpPr>
      <p:grpSpPr>
        <a:xfrm>
          <a:off x="0" y="0"/>
          <a:ext cx="0" cy="0"/>
          <a:chOff x="0" y="0"/>
          <a:chExt cx="0" cy="0"/>
        </a:xfrm>
      </p:grpSpPr>
      <p:sp>
        <p:nvSpPr>
          <p:cNvPr id="2542" name="Google Shape;2542;p16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543" name="Google Shape;2543;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4" name="Google Shape;2544;p1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45" name="Google Shape;2545;p164"/>
          <p:cNvSpPr txBox="1"/>
          <p:nvPr>
            <p:ph idx="2" type="title"/>
          </p:nvPr>
        </p:nvSpPr>
        <p:spPr>
          <a:xfrm>
            <a:off x="274350" y="101332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Create a Dashboard for Failed Password Attempts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600">
                <a:latin typeface="Roboto Light"/>
                <a:ea typeface="Roboto Light"/>
                <a:cs typeface="Roboto Light"/>
                <a:sym typeface="Roboto Light"/>
              </a:rPr>
              <a:t>In this activity, you will create a Linux and Windows Failed Password Dashboard for Monitoring login attempts by an SOC Team. </a:t>
            </a:r>
            <a:endParaRPr sz="16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a:t>Instructions sent via Slack.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Google Shape;2550;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51" name="Google Shape;2551;p1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52" name="Google Shape;2552;p165"/>
          <p:cNvSpPr txBox="1"/>
          <p:nvPr/>
        </p:nvSpPr>
        <p:spPr>
          <a:xfrm>
            <a:off x="2480250" y="3695450"/>
            <a:ext cx="4183500" cy="8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Create a Dashboard for Failed Password Attempts  </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6" name="Shape 2556"/>
        <p:cNvGrpSpPr/>
        <p:nvPr/>
      </p:nvGrpSpPr>
      <p:grpSpPr>
        <a:xfrm>
          <a:off x="0" y="0"/>
          <a:ext cx="0" cy="0"/>
          <a:chOff x="0" y="0"/>
          <a:chExt cx="0" cy="0"/>
        </a:xfrm>
      </p:grpSpPr>
      <p:sp>
        <p:nvSpPr>
          <p:cNvPr id="2557" name="Google Shape;2557;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558" name="Google Shape;2558;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you will be able to:</a:t>
            </a:r>
            <a:endParaRPr/>
          </a:p>
        </p:txBody>
      </p:sp>
      <p:sp>
        <p:nvSpPr>
          <p:cNvPr id="2559" name="Google Shape;2559;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60" name="Google Shape;2560;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61" name="Google Shape;2561;p166"/>
          <p:cNvSpPr txBox="1"/>
          <p:nvPr/>
        </p:nvSpPr>
        <p:spPr>
          <a:xfrm>
            <a:off x="333375" y="1266825"/>
            <a:ext cx="8536200" cy="3489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Use Splunk’s documentation to implement new search commands. </a:t>
            </a:r>
            <a:endParaRPr sz="1800">
              <a:solidFill>
                <a:schemeClr val="dk1"/>
              </a:solidFill>
              <a:latin typeface="Roboto Light"/>
              <a:ea typeface="Roboto Light"/>
              <a:cs typeface="Roboto Light"/>
              <a:sym typeface="Roboto Light"/>
            </a:endParaRPr>
          </a:p>
          <a:p>
            <a:pPr indent="-342900" lvl="0" marL="457200" rtl="0" algn="l">
              <a:lnSpc>
                <a:spcPct val="150000"/>
              </a:lnSpc>
              <a:spcBef>
                <a:spcPts val="3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Generate and use reports from Intrusion Prevention System logs. </a:t>
            </a:r>
            <a:endParaRPr sz="1800">
              <a:solidFill>
                <a:schemeClr val="dk1"/>
              </a:solidFill>
              <a:latin typeface="Roboto Light"/>
              <a:ea typeface="Roboto Light"/>
              <a:cs typeface="Roboto Light"/>
              <a:sym typeface="Roboto Light"/>
            </a:endParaRPr>
          </a:p>
          <a:p>
            <a:pPr indent="-342900" lvl="0" marL="457200" rtl="0" algn="l">
              <a:lnSpc>
                <a:spcPct val="150000"/>
              </a:lnSpc>
              <a:spcBef>
                <a:spcPts val="3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Perform statistical analysis based on event information. </a:t>
            </a:r>
            <a:endParaRPr sz="1800">
              <a:solidFill>
                <a:schemeClr val="dk1"/>
              </a:solidFill>
              <a:latin typeface="Roboto Light"/>
              <a:ea typeface="Roboto Light"/>
              <a:cs typeface="Roboto Light"/>
              <a:sym typeface="Roboto Light"/>
            </a:endParaRPr>
          </a:p>
          <a:p>
            <a:pPr indent="-342900" lvl="0" marL="457200" rtl="0" algn="l">
              <a:lnSpc>
                <a:spcPct val="150000"/>
              </a:lnSpc>
              <a:spcBef>
                <a:spcPts val="3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Use visualization to compare and aggregate event field data.  </a:t>
            </a:r>
            <a:endParaRPr sz="1800">
              <a:solidFill>
                <a:schemeClr val="dk1"/>
              </a:solidFill>
              <a:latin typeface="Roboto Light"/>
              <a:ea typeface="Roboto Light"/>
              <a:cs typeface="Roboto Light"/>
              <a:sym typeface="Roboto Light"/>
            </a:endParaRPr>
          </a:p>
          <a:p>
            <a:pPr indent="0" lvl="0" marL="0" rtl="0" algn="l">
              <a:lnSpc>
                <a:spcPct val="150000"/>
              </a:lnSpc>
              <a:spcBef>
                <a:spcPts val="300"/>
              </a:spcBef>
              <a:spcAft>
                <a:spcPts val="300"/>
              </a:spcAft>
              <a:buNone/>
            </a:pPr>
            <a:r>
              <a:t/>
            </a:r>
            <a:endParaRPr sz="1800">
              <a:latin typeface="Roboto Light"/>
              <a:ea typeface="Roboto Light"/>
              <a:cs typeface="Roboto Light"/>
              <a:sym typeface="Roboto Light"/>
            </a:endParaRPr>
          </a:p>
        </p:txBody>
      </p:sp>
      <p:sp>
        <p:nvSpPr>
          <p:cNvPr id="2562" name="Google Shape;2562;p166"/>
          <p:cNvSpPr/>
          <p:nvPr/>
        </p:nvSpPr>
        <p:spPr>
          <a:xfrm>
            <a:off x="430175" y="2215650"/>
            <a:ext cx="355500" cy="329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66"/>
          <p:cNvSpPr/>
          <p:nvPr/>
        </p:nvSpPr>
        <p:spPr>
          <a:xfrm>
            <a:off x="430175" y="1801100"/>
            <a:ext cx="355500" cy="329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66"/>
          <p:cNvSpPr/>
          <p:nvPr/>
        </p:nvSpPr>
        <p:spPr>
          <a:xfrm>
            <a:off x="430175" y="1386550"/>
            <a:ext cx="355500" cy="329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66"/>
          <p:cNvSpPr/>
          <p:nvPr/>
        </p:nvSpPr>
        <p:spPr>
          <a:xfrm>
            <a:off x="430175" y="2630200"/>
            <a:ext cx="355500" cy="3294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9" name="Shape 2569"/>
        <p:cNvGrpSpPr/>
        <p:nvPr/>
      </p:nvGrpSpPr>
      <p:grpSpPr>
        <a:xfrm>
          <a:off x="0" y="0"/>
          <a:ext cx="0" cy="0"/>
          <a:chOff x="0" y="0"/>
          <a:chExt cx="0" cy="0"/>
        </a:xfrm>
      </p:grpSpPr>
      <p:sp>
        <p:nvSpPr>
          <p:cNvPr id="2570" name="Google Shape;2570;p1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
        <p:nvSpPr>
          <p:cNvPr id="2571" name="Google Shape;2571;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72" name="Google Shape;2572;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73" name="Google Shape;2573;p167"/>
          <p:cNvPicPr preferRelativeResize="0"/>
          <p:nvPr/>
        </p:nvPicPr>
        <p:blipFill>
          <a:blip r:embed="rId3">
            <a:alphaModFix/>
          </a:blip>
          <a:stretch>
            <a:fillRect/>
          </a:stretch>
        </p:blipFill>
        <p:spPr>
          <a:xfrm>
            <a:off x="-55875" y="3713175"/>
            <a:ext cx="9258775" cy="149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1" name="Shape 2081"/>
        <p:cNvGrpSpPr/>
        <p:nvPr/>
      </p:nvGrpSpPr>
      <p:grpSpPr>
        <a:xfrm>
          <a:off x="0" y="0"/>
          <a:ext cx="0" cy="0"/>
          <a:chOff x="0" y="0"/>
          <a:chExt cx="0" cy="0"/>
        </a:xfrm>
      </p:grpSpPr>
      <p:sp>
        <p:nvSpPr>
          <p:cNvPr id="2082" name="Google Shape;2082;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Contingency Warm-Up Review</a:t>
            </a:r>
            <a:endParaRPr/>
          </a:p>
        </p:txBody>
      </p:sp>
      <p:sp>
        <p:nvSpPr>
          <p:cNvPr id="2083" name="Google Shape;2083;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Write an SPL command that will search for locked accounts. </a:t>
            </a:r>
            <a:endParaRPr b="1"/>
          </a:p>
        </p:txBody>
      </p:sp>
      <p:sp>
        <p:nvSpPr>
          <p:cNvPr id="2084" name="Google Shape;2084;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5" name="Google Shape;2085;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9" name="Shape 2089"/>
        <p:cNvGrpSpPr/>
        <p:nvPr/>
      </p:nvGrpSpPr>
      <p:grpSpPr>
        <a:xfrm>
          <a:off x="0" y="0"/>
          <a:ext cx="0" cy="0"/>
          <a:chOff x="0" y="0"/>
          <a:chExt cx="0" cy="0"/>
        </a:xfrm>
      </p:grpSpPr>
      <p:sp>
        <p:nvSpPr>
          <p:cNvPr id="2090" name="Google Shape;2090;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Contingency Warm-Up Review</a:t>
            </a:r>
            <a:endParaRPr/>
          </a:p>
        </p:txBody>
      </p:sp>
      <p:sp>
        <p:nvSpPr>
          <p:cNvPr id="2091" name="Google Shape;2091;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Write an SPL command that will search for locked accounts. </a:t>
            </a:r>
            <a:endParaRPr b="1"/>
          </a:p>
        </p:txBody>
      </p:sp>
      <p:sp>
        <p:nvSpPr>
          <p:cNvPr id="2092" name="Google Shape;2092;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3" name="Google Shape;2093;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4" name="Google Shape;2094;p110"/>
          <p:cNvSpPr txBox="1"/>
          <p:nvPr>
            <p:ph idx="3" type="body"/>
          </p:nvPr>
        </p:nvSpPr>
        <p:spPr>
          <a:xfrm>
            <a:off x="175" y="1284250"/>
            <a:ext cx="9144000" cy="1148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Answers may vary:</a:t>
            </a:r>
            <a:endParaRPr sz="1600"/>
          </a:p>
          <a:p>
            <a:pPr indent="0" lvl="0" marL="0" rtl="0" algn="l">
              <a:spcBef>
                <a:spcPts val="800"/>
              </a:spcBef>
              <a:spcAft>
                <a:spcPts val="800"/>
              </a:spcAft>
              <a:buNone/>
            </a:pPr>
            <a:r>
              <a:rPr lang="en" sz="1800">
                <a:highlight>
                  <a:srgbClr val="FFFF00"/>
                </a:highlight>
                <a:latin typeface="Roboto Mono"/>
                <a:ea typeface="Roboto Mono"/>
                <a:cs typeface="Roboto Mono"/>
                <a:sym typeface="Roboto Mono"/>
              </a:rPr>
              <a:t>source=“wineventlogs_baseline.csv” locked</a:t>
            </a:r>
            <a:endParaRPr sz="1800">
              <a:highlight>
                <a:srgbClr val="FFFF00"/>
              </a:highlight>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8" name="Shape 2098"/>
        <p:cNvGrpSpPr/>
        <p:nvPr/>
      </p:nvGrpSpPr>
      <p:grpSpPr>
        <a:xfrm>
          <a:off x="0" y="0"/>
          <a:ext cx="0" cy="0"/>
          <a:chOff x="0" y="0"/>
          <a:chExt cx="0" cy="0"/>
        </a:xfrm>
      </p:grpSpPr>
      <p:sp>
        <p:nvSpPr>
          <p:cNvPr id="2099" name="Google Shape;2099;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Contingency </a:t>
            </a:r>
            <a:r>
              <a:rPr lang="en"/>
              <a:t>Warm-Up Review</a:t>
            </a:r>
            <a:endParaRPr/>
          </a:p>
        </p:txBody>
      </p:sp>
      <p:sp>
        <p:nvSpPr>
          <p:cNvPr id="2100" name="Google Shape;2100;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Contingency tables can be used to detect abnormal activity. </a:t>
            </a:r>
            <a:endParaRPr b="1"/>
          </a:p>
        </p:txBody>
      </p:sp>
      <p:sp>
        <p:nvSpPr>
          <p:cNvPr id="2101" name="Google Shape;2101;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2" name="Google Shape;2102;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3" name="Google Shape;2103;p111"/>
          <p:cNvSpPr txBox="1"/>
          <p:nvPr>
            <p:ph idx="3" type="body"/>
          </p:nvPr>
        </p:nvSpPr>
        <p:spPr>
          <a:xfrm>
            <a:off x="175" y="1284250"/>
            <a:ext cx="9144000" cy="1148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The </a:t>
            </a:r>
            <a:r>
              <a:rPr lang="en" sz="1600">
                <a:latin typeface="Roboto Mono"/>
                <a:ea typeface="Roboto Mono"/>
                <a:cs typeface="Roboto Mono"/>
                <a:sym typeface="Roboto Mono"/>
              </a:rPr>
              <a:t>l</a:t>
            </a:r>
            <a:r>
              <a:rPr lang="en" sz="1600">
                <a:latin typeface="Roboto Mono"/>
                <a:ea typeface="Roboto Mono"/>
                <a:cs typeface="Roboto Mono"/>
                <a:sym typeface="Roboto Mono"/>
              </a:rPr>
              <a:t>ocked</a:t>
            </a:r>
            <a:r>
              <a:rPr lang="en" sz="1600"/>
              <a:t> search uses a pipe with the </a:t>
            </a:r>
            <a:r>
              <a:rPr lang="en" sz="1600">
                <a:latin typeface="Roboto Mono"/>
                <a:ea typeface="Roboto Mono"/>
                <a:cs typeface="Roboto Mono"/>
                <a:sym typeface="Roboto Mono"/>
              </a:rPr>
              <a:t>contingency command</a:t>
            </a:r>
            <a:r>
              <a:rPr lang="en" sz="1600"/>
              <a:t> to gather the search results. </a:t>
            </a:r>
            <a:endParaRPr sz="1600"/>
          </a:p>
          <a:p>
            <a:pPr indent="0" lvl="0" marL="0" rtl="0" algn="l">
              <a:spcBef>
                <a:spcPts val="800"/>
              </a:spcBef>
              <a:spcAft>
                <a:spcPts val="800"/>
              </a:spcAft>
              <a:buNone/>
            </a:pPr>
            <a:r>
              <a:rPr lang="en" sz="1600">
                <a:highlight>
                  <a:srgbClr val="FFFF00"/>
                </a:highlight>
                <a:latin typeface="Roboto Mono"/>
                <a:ea typeface="Roboto Mono"/>
                <a:cs typeface="Roboto Mono"/>
                <a:sym typeface="Roboto Mono"/>
              </a:rPr>
              <a:t>source=“wineventlogs_baseline.csv” host</a:t>
            </a:r>
            <a:r>
              <a:rPr lang="en" sz="1600">
                <a:highlight>
                  <a:srgbClr val="FFFF00"/>
                </a:highlight>
                <a:latin typeface="Roboto Mono"/>
                <a:ea typeface="Roboto Mono"/>
                <a:cs typeface="Roboto Mono"/>
                <a:sym typeface="Roboto Mono"/>
              </a:rPr>
              <a:t>= “</a:t>
            </a:r>
            <a:r>
              <a:rPr lang="en" sz="1600">
                <a:highlight>
                  <a:srgbClr val="FFFF00"/>
                </a:highlight>
                <a:latin typeface="Roboto Mono"/>
                <a:ea typeface="Roboto Mono"/>
                <a:cs typeface="Roboto Mono"/>
                <a:sym typeface="Roboto Mono"/>
              </a:rPr>
              <a:t>splunk-VirtualBox” sourcetype=“csv” locked | contingency Account_Name Account_Domain</a:t>
            </a:r>
            <a:endParaRPr sz="1600">
              <a:highlight>
                <a:srgbClr val="FFFF00"/>
              </a:highlight>
              <a:latin typeface="Roboto Mono"/>
              <a:ea typeface="Roboto Mono"/>
              <a:cs typeface="Roboto Mono"/>
              <a:sym typeface="Roboto Mono"/>
            </a:endParaRPr>
          </a:p>
        </p:txBody>
      </p:sp>
      <p:pic>
        <p:nvPicPr>
          <p:cNvPr id="2104" name="Google Shape;2104;p111"/>
          <p:cNvPicPr preferRelativeResize="0"/>
          <p:nvPr/>
        </p:nvPicPr>
        <p:blipFill>
          <a:blip r:embed="rId3">
            <a:alphaModFix/>
          </a:blip>
          <a:stretch>
            <a:fillRect/>
          </a:stretch>
        </p:blipFill>
        <p:spPr>
          <a:xfrm>
            <a:off x="152400" y="2585350"/>
            <a:ext cx="8839200" cy="2049055"/>
          </a:xfrm>
          <a:prstGeom prst="rect">
            <a:avLst/>
          </a:prstGeom>
          <a:noFill/>
          <a:ln>
            <a:noFill/>
          </a:ln>
          <a:effectLst>
            <a:outerShdw blurRad="414338" rotWithShape="0" algn="bl" dir="5400000" dist="19050">
              <a:srgbClr val="073763">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